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1"/>
    <p:sldMasterId id="2147483782" r:id="rId2"/>
    <p:sldMasterId id="2147483783" r:id="rId3"/>
    <p:sldMasterId id="2147483786" r:id="rId4"/>
    <p:sldMasterId id="2147483788" r:id="rId5"/>
    <p:sldMasterId id="2147483795" r:id="rId6"/>
    <p:sldMasterId id="2147483802" r:id="rId7"/>
    <p:sldMasterId id="2147483809" r:id="rId8"/>
    <p:sldMasterId id="2147483817" r:id="rId9"/>
    <p:sldMasterId id="2147483829" r:id="rId10"/>
    <p:sldMasterId id="2147483841" r:id="rId11"/>
  </p:sldMasterIdLst>
  <p:notesMasterIdLst>
    <p:notesMasterId r:id="rId38"/>
  </p:notesMasterIdLst>
  <p:handoutMasterIdLst>
    <p:handoutMasterId r:id="rId39"/>
  </p:handoutMasterIdLst>
  <p:sldIdLst>
    <p:sldId id="256" r:id="rId12"/>
    <p:sldId id="263" r:id="rId13"/>
    <p:sldId id="326" r:id="rId14"/>
    <p:sldId id="340" r:id="rId15"/>
    <p:sldId id="329" r:id="rId16"/>
    <p:sldId id="307" r:id="rId17"/>
    <p:sldId id="291" r:id="rId18"/>
    <p:sldId id="300" r:id="rId19"/>
    <p:sldId id="301" r:id="rId20"/>
    <p:sldId id="332" r:id="rId21"/>
    <p:sldId id="333" r:id="rId22"/>
    <p:sldId id="337" r:id="rId23"/>
    <p:sldId id="304" r:id="rId24"/>
    <p:sldId id="330" r:id="rId25"/>
    <p:sldId id="297" r:id="rId26"/>
    <p:sldId id="324" r:id="rId27"/>
    <p:sldId id="334" r:id="rId28"/>
    <p:sldId id="335" r:id="rId29"/>
    <p:sldId id="336" r:id="rId30"/>
    <p:sldId id="306" r:id="rId31"/>
    <p:sldId id="338" r:id="rId32"/>
    <p:sldId id="314" r:id="rId33"/>
    <p:sldId id="328" r:id="rId34"/>
    <p:sldId id="308" r:id="rId35"/>
    <p:sldId id="339" r:id="rId36"/>
    <p:sldId id="274" r:id="rId37"/>
  </p:sldIdLst>
  <p:sldSz cx="9144000" cy="5143500" type="screen16x9"/>
  <p:notesSz cx="6797675" cy="9926638"/>
  <p:embeddedFontLst>
    <p:embeddedFont>
      <p:font typeface="Open Sans" panose="020B0606030504020204" pitchFamily="34" charset="0"/>
      <p:regular r:id="rId40"/>
    </p:embeddedFont>
    <p:embeddedFont>
      <p:font typeface="Open Sans SemiBold" panose="020B0604020202020204" charset="0"/>
      <p:bold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1F7C82A-4EA7-4325-ADE1-27EBCBEC398D}">
  <a:tblStyle styleId="{D1F7C82A-4EA7-4325-ADE1-27EBCBEC398D}"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66057" autoAdjust="0"/>
  </p:normalViewPr>
  <p:slideViewPr>
    <p:cSldViewPr>
      <p:cViewPr>
        <p:scale>
          <a:sx n="100" d="100"/>
          <a:sy n="100" d="100"/>
        </p:scale>
        <p:origin x="-194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09"/>
          </a:xfrm>
          <a:prstGeom prst="rect">
            <a:avLst/>
          </a:prstGeom>
        </p:spPr>
        <p:txBody>
          <a:bodyPr vert="horz" lIns="91440" tIns="45720" rIns="91440" bIns="45720" rtlCol="0"/>
          <a:lstStyle>
            <a:lvl1pPr algn="r">
              <a:defRPr sz="1200"/>
            </a:lvl1pPr>
          </a:lstStyle>
          <a:p>
            <a:fld id="{0D122019-7CB2-4530-8506-B8D419AF1669}" type="datetimeFigureOut">
              <a:rPr lang="en-GB" smtClean="0"/>
              <a:t>21/02/2019</a:t>
            </a:fld>
            <a:endParaRPr lang="en-GB"/>
          </a:p>
        </p:txBody>
      </p:sp>
      <p:sp>
        <p:nvSpPr>
          <p:cNvPr id="4" name="Footer Placeholder 3"/>
          <p:cNvSpPr>
            <a:spLocks noGrp="1"/>
          </p:cNvSpPr>
          <p:nvPr>
            <p:ph type="ftr" sz="quarter" idx="2"/>
          </p:nvPr>
        </p:nvSpPr>
        <p:spPr>
          <a:xfrm>
            <a:off x="0" y="9428242"/>
            <a:ext cx="2944958"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242"/>
            <a:ext cx="2944958" cy="496809"/>
          </a:xfrm>
          <a:prstGeom prst="rect">
            <a:avLst/>
          </a:prstGeom>
        </p:spPr>
        <p:txBody>
          <a:bodyPr vert="horz" lIns="91440" tIns="45720" rIns="91440" bIns="45720" rtlCol="0" anchor="b"/>
          <a:lstStyle>
            <a:lvl1pPr algn="r">
              <a:defRPr sz="1200"/>
            </a:lvl1pPr>
          </a:lstStyle>
          <a:p>
            <a:fld id="{B3CAB75A-6C67-4DFA-A6DE-A3B9371FBFB0}" type="slidenum">
              <a:rPr lang="en-GB" smtClean="0"/>
              <a:t>‹#›</a:t>
            </a:fld>
            <a:endParaRPr lang="en-GB"/>
          </a:p>
        </p:txBody>
      </p:sp>
    </p:spTree>
    <p:extLst>
      <p:ext uri="{BB962C8B-B14F-4D97-AF65-F5344CB8AC3E}">
        <p14:creationId xmlns:p14="http://schemas.microsoft.com/office/powerpoint/2010/main" val="121443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4"/>
            <a:ext cx="5438140" cy="4466987"/>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677010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tizensadvice.org.uk/advisernet/benefits/tax-credits-and-pension-credit/pension-credit/pension-credi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itizensadvice.org.uk/benefits/coming-from-abroad-and-claiming-benefits-the-habitual-residence-test/non-eea-nationals-and-the-habitual-residence-test/are-you-subject-to-immigration-contro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679768" y="4715154"/>
            <a:ext cx="5438140" cy="4466987"/>
          </a:xfrm>
          <a:prstGeom prst="rect">
            <a:avLst/>
          </a:prstGeom>
        </p:spPr>
        <p:txBody>
          <a:bodyPr wrap="square" lIns="91425" tIns="91425" rIns="91425" bIns="91425" anchor="t" anchorCtr="0">
            <a:noAutofit/>
          </a:bodyPr>
          <a:lstStyle/>
          <a:p>
            <a:pPr marL="171450" lvl="0" indent="-171450" rtl="0">
              <a:spcBef>
                <a:spcPts val="0"/>
              </a:spcBef>
            </a:pPr>
            <a:endParaRPr lang="en-GB" baseline="0" dirty="0" smtClean="0">
              <a:solidFill>
                <a:srgbClr val="222222"/>
              </a:solidFill>
              <a:latin typeface="Open Sans"/>
              <a:ea typeface="Open Sans"/>
              <a:cs typeface="Open Sans"/>
              <a:sym typeface="Open Sans"/>
            </a:endParaRPr>
          </a:p>
          <a:p>
            <a:pPr marL="0" lvl="0" indent="0" rtl="0">
              <a:spcBef>
                <a:spcPts val="0"/>
              </a:spcBef>
              <a:buNone/>
            </a:pPr>
            <a:r>
              <a:rPr lang="en-GB" baseline="0" dirty="0" smtClean="0">
                <a:solidFill>
                  <a:srgbClr val="222222"/>
                </a:solidFill>
                <a:latin typeface="Open Sans"/>
                <a:ea typeface="Open Sans"/>
                <a:cs typeface="Open Sans"/>
                <a:sym typeface="Open Sans"/>
              </a:rPr>
              <a:t>Notes </a:t>
            </a:r>
            <a:r>
              <a:rPr lang="en-GB" baseline="0" dirty="0" smtClean="0">
                <a:solidFill>
                  <a:srgbClr val="222222"/>
                </a:solidFill>
                <a:latin typeface="Open Sans"/>
                <a:ea typeface="Open Sans"/>
                <a:cs typeface="Open Sans"/>
                <a:sym typeface="Open Sans"/>
              </a:rPr>
              <a:t>from </a:t>
            </a:r>
            <a:r>
              <a:rPr lang="en-GB" baseline="0" dirty="0" smtClean="0">
                <a:solidFill>
                  <a:srgbClr val="222222"/>
                </a:solidFill>
                <a:latin typeface="Open Sans"/>
                <a:ea typeface="Open Sans"/>
                <a:cs typeface="Open Sans"/>
                <a:sym typeface="Open Sans"/>
              </a:rPr>
              <a:t>Watford </a:t>
            </a:r>
            <a:r>
              <a:rPr lang="en-GB" baseline="0" dirty="0" smtClean="0">
                <a:solidFill>
                  <a:srgbClr val="222222"/>
                </a:solidFill>
                <a:latin typeface="Open Sans"/>
                <a:ea typeface="Open Sans"/>
                <a:cs typeface="Open Sans"/>
                <a:sym typeface="Open Sans"/>
              </a:rPr>
              <a:t>training session:</a:t>
            </a:r>
          </a:p>
          <a:p>
            <a:pPr lvl="0" rtl="0">
              <a:spcBef>
                <a:spcPts val="0"/>
              </a:spcBef>
              <a:buNone/>
            </a:pPr>
            <a:endParaRPr lang="en-GB" baseline="0" dirty="0" smtClean="0">
              <a:solidFill>
                <a:srgbClr val="222222"/>
              </a:solidFill>
              <a:latin typeface="Open Sans"/>
              <a:ea typeface="Open Sans"/>
              <a:cs typeface="Open Sans"/>
              <a:sym typeface="Open Sans"/>
            </a:endParaRPr>
          </a:p>
          <a:p>
            <a:pPr lvl="0" rtl="0">
              <a:spcBef>
                <a:spcPts val="0"/>
              </a:spcBef>
              <a:buNone/>
            </a:pPr>
            <a:r>
              <a:rPr lang="en-GB" baseline="0" dirty="0" smtClean="0">
                <a:solidFill>
                  <a:srgbClr val="222222"/>
                </a:solidFill>
                <a:latin typeface="Open Sans"/>
                <a:ea typeface="Open Sans"/>
                <a:cs typeface="Open Sans"/>
                <a:sym typeface="Open Sans"/>
              </a:rPr>
              <a:t>We need a list /tool kit to look help remind advisers of what to ask about re: what kind of payments clients may receive after leaving work / or appealing a </a:t>
            </a:r>
            <a:r>
              <a:rPr lang="en-GB" baseline="0" dirty="0" smtClean="0">
                <a:solidFill>
                  <a:srgbClr val="222222"/>
                </a:solidFill>
                <a:latin typeface="Open Sans"/>
                <a:ea typeface="Open Sans"/>
                <a:cs typeface="Open Sans"/>
                <a:sym typeface="Open Sans"/>
              </a:rPr>
              <a:t>benefit</a:t>
            </a:r>
          </a:p>
          <a:p>
            <a:pPr lvl="0" rtl="0">
              <a:spcBef>
                <a:spcPts val="0"/>
              </a:spcBef>
              <a:buNone/>
            </a:pPr>
            <a:endParaRPr lang="en-GB" baseline="0" dirty="0" smtClean="0">
              <a:solidFill>
                <a:srgbClr val="222222"/>
              </a:solidFill>
              <a:latin typeface="Open Sans"/>
              <a:ea typeface="Open Sans"/>
              <a:cs typeface="Open Sans"/>
              <a:sym typeface="Open Sans"/>
            </a:endParaRPr>
          </a:p>
          <a:p>
            <a:pPr lvl="0" rtl="0">
              <a:spcBef>
                <a:spcPts val="0"/>
              </a:spcBef>
              <a:buNone/>
            </a:pPr>
            <a:r>
              <a:rPr lang="en-GB" baseline="0" dirty="0" smtClean="0">
                <a:solidFill>
                  <a:srgbClr val="222222"/>
                </a:solidFill>
                <a:latin typeface="Open Sans"/>
                <a:ea typeface="Open Sans"/>
                <a:cs typeface="Open Sans"/>
                <a:sym typeface="Open Sans"/>
              </a:rPr>
              <a:t>If we have to support a client from beginning to end – that’s  a 2 hour session.  How do we fit that in to generalist service.  What do we need to do first?  - better off </a:t>
            </a:r>
            <a:r>
              <a:rPr lang="en-GB" baseline="0" dirty="0" err="1" smtClean="0">
                <a:solidFill>
                  <a:srgbClr val="222222"/>
                </a:solidFill>
                <a:latin typeface="Open Sans"/>
                <a:ea typeface="Open Sans"/>
                <a:cs typeface="Open Sans"/>
                <a:sym typeface="Open Sans"/>
              </a:rPr>
              <a:t>calc</a:t>
            </a:r>
            <a:r>
              <a:rPr lang="en-GB" baseline="0" dirty="0" smtClean="0">
                <a:solidFill>
                  <a:srgbClr val="222222"/>
                </a:solidFill>
                <a:latin typeface="Open Sans"/>
                <a:ea typeface="Open Sans"/>
                <a:cs typeface="Open Sans"/>
                <a:sym typeface="Open Sans"/>
              </a:rPr>
              <a:t> and benefit check.  Go through is this the right benefit for a client – explain conditionally etc.  May be that can be interview one – then ask client to come </a:t>
            </a:r>
            <a:r>
              <a:rPr lang="en-GB" baseline="0" dirty="0" smtClean="0">
                <a:solidFill>
                  <a:srgbClr val="222222"/>
                </a:solidFill>
                <a:latin typeface="Open Sans"/>
                <a:ea typeface="Open Sans"/>
                <a:cs typeface="Open Sans"/>
                <a:sym typeface="Open Sans"/>
              </a:rPr>
              <a:t>back </a:t>
            </a:r>
            <a:r>
              <a:rPr lang="en-GB" baseline="0" dirty="0" smtClean="0">
                <a:solidFill>
                  <a:srgbClr val="222222"/>
                </a:solidFill>
                <a:latin typeface="Open Sans"/>
                <a:ea typeface="Open Sans"/>
                <a:cs typeface="Open Sans"/>
                <a:sym typeface="Open Sans"/>
              </a:rPr>
              <a:t>so we can check they have filled form out correctly?</a:t>
            </a:r>
          </a:p>
          <a:p>
            <a:pPr lvl="0" rtl="0">
              <a:spcBef>
                <a:spcPts val="0"/>
              </a:spcBef>
              <a:buNone/>
            </a:pPr>
            <a:endParaRPr lang="en-GB" baseline="0" dirty="0" smtClean="0">
              <a:solidFill>
                <a:srgbClr val="222222"/>
              </a:solidFill>
              <a:latin typeface="Open Sans"/>
              <a:ea typeface="Open Sans"/>
              <a:cs typeface="Open Sans"/>
              <a:sym typeface="Open Sans"/>
            </a:endParaRPr>
          </a:p>
          <a:p>
            <a:pPr lvl="0" rtl="0">
              <a:spcBef>
                <a:spcPts val="0"/>
              </a:spcBef>
              <a:buNone/>
            </a:pPr>
            <a:r>
              <a:rPr lang="en-GB" baseline="0" dirty="0" smtClean="0">
                <a:solidFill>
                  <a:srgbClr val="222222"/>
                </a:solidFill>
                <a:latin typeface="Open Sans"/>
                <a:ea typeface="Open Sans"/>
                <a:cs typeface="Open Sans"/>
                <a:sym typeface="Open Sans"/>
              </a:rPr>
              <a:t>How many client need a full end to end service?</a:t>
            </a:r>
          </a:p>
          <a:p>
            <a:pPr lvl="0" rtl="0">
              <a:spcBef>
                <a:spcPts val="0"/>
              </a:spcBef>
              <a:buNone/>
            </a:pPr>
            <a:endParaRPr lang="en-GB" baseline="0" dirty="0" smtClean="0">
              <a:solidFill>
                <a:srgbClr val="222222"/>
              </a:solidFill>
              <a:latin typeface="Open Sans"/>
              <a:ea typeface="Open Sans"/>
              <a:cs typeface="Open Sans"/>
              <a:sym typeface="Open Sans"/>
            </a:endParaRPr>
          </a:p>
          <a:p>
            <a:pPr lvl="0" rtl="0">
              <a:spcBef>
                <a:spcPts val="0"/>
              </a:spcBef>
              <a:buNone/>
            </a:pPr>
            <a:endParaRPr lang="en-GB" baseline="0" dirty="0" smtClean="0">
              <a:solidFill>
                <a:srgbClr val="222222"/>
              </a:solidFill>
              <a:latin typeface="Open Sans"/>
              <a:ea typeface="Open Sans"/>
              <a:cs typeface="Open Sans"/>
              <a:sym typeface="Open Sans"/>
            </a:endParaRPr>
          </a:p>
          <a:p>
            <a:pPr lvl="0" rtl="0">
              <a:spcBef>
                <a:spcPts val="0"/>
              </a:spcBef>
              <a:buNone/>
            </a:pPr>
            <a:endParaRPr lang="en-GB" baseline="0" dirty="0" smtClean="0">
              <a:solidFill>
                <a:srgbClr val="222222"/>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 review of the web site page – completing the to dos  and checking the information is right is part of the Help to Claim service</a:t>
            </a:r>
          </a:p>
          <a:p>
            <a:r>
              <a:rPr lang="en-GB" dirty="0" smtClean="0"/>
              <a:t>You can check the adviser net pages for more information</a:t>
            </a:r>
          </a:p>
          <a:p>
            <a:endParaRPr lang="en-GB" dirty="0"/>
          </a:p>
        </p:txBody>
      </p:sp>
    </p:spTree>
    <p:extLst>
      <p:ext uri="{BB962C8B-B14F-4D97-AF65-F5344CB8AC3E}">
        <p14:creationId xmlns:p14="http://schemas.microsoft.com/office/powerpoint/2010/main" val="224965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a client absolutely cant make a claim on line due to disability then they can make a phone claim or arrange a home visit.  The date of claim is from the time of the phone call or home visit.</a:t>
            </a:r>
          </a:p>
          <a:p>
            <a:r>
              <a:rPr lang="en-GB" dirty="0" smtClean="0"/>
              <a:t>Use the 3 ds to help the client think about their disability</a:t>
            </a:r>
            <a:r>
              <a:rPr lang="en-GB" baseline="0" dirty="0" smtClean="0"/>
              <a:t> and to explain to JCP why they cant make an online claim</a:t>
            </a:r>
          </a:p>
          <a:p>
            <a:endParaRPr lang="en-GB" dirty="0"/>
          </a:p>
        </p:txBody>
      </p:sp>
    </p:spTree>
    <p:extLst>
      <p:ext uri="{BB962C8B-B14F-4D97-AF65-F5344CB8AC3E}">
        <p14:creationId xmlns:p14="http://schemas.microsoft.com/office/powerpoint/2010/main" val="347649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kern="1200" dirty="0" smtClean="0">
                <a:solidFill>
                  <a:schemeClr val="tx1"/>
                </a:solidFill>
                <a:effectLst/>
                <a:latin typeface="+mn-lt"/>
                <a:ea typeface="+mn-ea"/>
                <a:cs typeface="+mn-cs"/>
              </a:rPr>
              <a:t> Once you submit your claim you’ll need to arrange an interview at your local Jobcentre within 7 days of applying online. If you don’t arrange the interview in time you might have to start your application for Universal Credit again.</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You should be given a phone number to call to arrange your interview after you apply online. You’ll need your National Insurance number when you make the call.</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If you aren't given a phone number, call the Universal Credit helpline to arrange your interview.</a:t>
            </a:r>
          </a:p>
          <a:p>
            <a:pPr>
              <a:buNone/>
            </a:pPr>
            <a:endParaRPr lang="en-GB" sz="1100" b="0" i="0" kern="1200" dirty="0" smtClean="0">
              <a:solidFill>
                <a:schemeClr val="tx1"/>
              </a:solidFill>
              <a:effectLst/>
              <a:latin typeface="+mn-lt"/>
              <a:ea typeface="+mn-ea"/>
              <a:cs typeface="+mn-cs"/>
            </a:endParaRPr>
          </a:p>
          <a:p>
            <a:r>
              <a:rPr lang="en-GB" sz="1100" b="1" i="0" kern="1200" dirty="0" smtClean="0">
                <a:solidFill>
                  <a:schemeClr val="tx1"/>
                </a:solidFill>
                <a:effectLst/>
                <a:latin typeface="+mn-lt"/>
                <a:ea typeface="+mn-ea"/>
                <a:cs typeface="+mn-cs"/>
              </a:rPr>
              <a:t>Universal Credit helpline</a:t>
            </a:r>
            <a:br>
              <a:rPr lang="en-GB" sz="1100" b="1" i="0" kern="1200" dirty="0" smtClean="0">
                <a:solidFill>
                  <a:schemeClr val="tx1"/>
                </a:solidFill>
                <a:effectLst/>
                <a:latin typeface="+mn-lt"/>
                <a:ea typeface="+mn-ea"/>
                <a:cs typeface="+mn-cs"/>
              </a:rPr>
            </a:br>
            <a:r>
              <a:rPr lang="en-GB" sz="1100" b="0" i="0" kern="1200" dirty="0" smtClean="0">
                <a:solidFill>
                  <a:schemeClr val="tx1"/>
                </a:solidFill>
                <a:effectLst/>
                <a:latin typeface="+mn-lt"/>
                <a:ea typeface="+mn-ea"/>
                <a:cs typeface="+mn-cs"/>
              </a:rPr>
              <a:t>Telephone: 0800 328 5644</a:t>
            </a:r>
            <a:br>
              <a:rPr lang="en-GB" sz="1100" b="0" i="0" kern="1200" dirty="0" smtClean="0">
                <a:solidFill>
                  <a:schemeClr val="tx1"/>
                </a:solidFill>
                <a:effectLst/>
                <a:latin typeface="+mn-lt"/>
                <a:ea typeface="+mn-ea"/>
                <a:cs typeface="+mn-cs"/>
              </a:rPr>
            </a:br>
            <a:r>
              <a:rPr lang="en-GB" sz="1100" b="0" i="0" kern="1200" dirty="0" smtClean="0">
                <a:solidFill>
                  <a:schemeClr val="tx1"/>
                </a:solidFill>
                <a:effectLst/>
                <a:latin typeface="+mn-lt"/>
                <a:ea typeface="+mn-ea"/>
                <a:cs typeface="+mn-cs"/>
              </a:rPr>
              <a:t>Open Monday to Friday 8am to 6pm</a:t>
            </a:r>
          </a:p>
          <a:p>
            <a:r>
              <a:rPr lang="en-GB" sz="1100" b="0" i="0" kern="1200" dirty="0" smtClean="0">
                <a:solidFill>
                  <a:schemeClr val="tx1"/>
                </a:solidFill>
                <a:effectLst/>
                <a:latin typeface="+mn-lt"/>
                <a:ea typeface="+mn-ea"/>
                <a:cs typeface="+mn-cs"/>
              </a:rPr>
              <a:t>Calls to this number are free.</a:t>
            </a:r>
          </a:p>
          <a:p>
            <a:r>
              <a:rPr lang="en-GB" sz="1100" b="0" i="0" kern="1200" dirty="0" smtClean="0">
                <a:solidFill>
                  <a:schemeClr val="tx1"/>
                </a:solidFill>
                <a:effectLst/>
                <a:latin typeface="+mn-lt"/>
                <a:ea typeface="+mn-ea"/>
                <a:cs typeface="+mn-cs"/>
              </a:rPr>
              <a:t>The person you speak to when you arrange your interview will tell you where your interview is and what documents to take with you.</a:t>
            </a:r>
          </a:p>
          <a:p>
            <a:r>
              <a:rPr lang="en-GB" sz="1100" b="0" i="0" kern="1200" dirty="0" smtClean="0">
                <a:solidFill>
                  <a:schemeClr val="tx1"/>
                </a:solidFill>
                <a:effectLst/>
                <a:latin typeface="+mn-lt"/>
                <a:ea typeface="+mn-ea"/>
                <a:cs typeface="+mn-cs"/>
              </a:rPr>
              <a:t>After you’ve arranged the interview you’ll be able to find details about it in your online Universal Credit account.</a:t>
            </a:r>
          </a:p>
          <a:p>
            <a:endParaRPr lang="en-GB" sz="1100" b="0" i="0" kern="1200" dirty="0" smtClean="0">
              <a:solidFill>
                <a:schemeClr val="tx1"/>
              </a:solidFill>
              <a:effectLst/>
              <a:latin typeface="+mn-lt"/>
              <a:ea typeface="+mn-ea"/>
              <a:cs typeface="+mn-cs"/>
            </a:endParaRP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You should still call if an interview will be difficult for you because you’re ill or disabled. You can ask the Jobcentre to change things to make it easier for you - this is called a ‘reasonable adjustment’. For example, you can ask for a British Sign Language interpreter, or for your interview to be at a place you can get to easily</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 Check with the client how they can get to the Job Centre</a:t>
            </a:r>
          </a:p>
          <a:p>
            <a:r>
              <a:rPr lang="en-GB" sz="1100" b="0" i="0" kern="1200" dirty="0" smtClean="0">
                <a:solidFill>
                  <a:schemeClr val="tx1"/>
                </a:solidFill>
                <a:effectLst/>
                <a:latin typeface="+mn-lt"/>
                <a:ea typeface="+mn-ea"/>
                <a:cs typeface="+mn-cs"/>
              </a:rPr>
              <a:t>Use</a:t>
            </a:r>
            <a:r>
              <a:rPr lang="en-GB" sz="1100" b="0" i="0" kern="1200" baseline="0" dirty="0" smtClean="0">
                <a:solidFill>
                  <a:schemeClr val="tx1"/>
                </a:solidFill>
                <a:effectLst/>
                <a:latin typeface="+mn-lt"/>
                <a:ea typeface="+mn-ea"/>
                <a:cs typeface="+mn-cs"/>
              </a:rPr>
              <a:t> the 3 Ds form to prepare them.  JCP has the duty to ensure they take in to account a persons disability.  This means they have to make reasonable adjustment – in travelling to the office (remember the on hour rule) and in agreeing what is reasonable for a job search.</a:t>
            </a:r>
          </a:p>
          <a:p>
            <a:endParaRPr lang="en-GB" sz="1100" b="0" i="0" kern="1200" baseline="0" dirty="0" smtClean="0">
              <a:solidFill>
                <a:schemeClr val="tx1"/>
              </a:solidFill>
              <a:effectLst/>
              <a:latin typeface="+mn-lt"/>
              <a:ea typeface="+mn-ea"/>
              <a:cs typeface="+mn-cs"/>
            </a:endParaRPr>
          </a:p>
          <a:p>
            <a:endParaRPr lang="en-GB"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4093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So, they have </a:t>
            </a:r>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9a8d9a090_2_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9a8d9a090_2_47: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You’ve submitted the online form but all these things need to be done to complete the claim – no payment is made till</a:t>
            </a:r>
            <a:r>
              <a:rPr lang="en-GB" baseline="0" dirty="0" smtClean="0"/>
              <a:t> then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most people fall down.</a:t>
            </a:r>
          </a:p>
          <a:p>
            <a:endParaRPr lang="en-GB" dirty="0" smtClean="0"/>
          </a:p>
          <a:p>
            <a:r>
              <a:rPr lang="en-GB" dirty="0" smtClean="0"/>
              <a:t>As you will from the video – </a:t>
            </a:r>
          </a:p>
          <a:p>
            <a:endParaRPr lang="en-GB" dirty="0" smtClean="0"/>
          </a:p>
          <a:p>
            <a:r>
              <a:rPr lang="en-GB" dirty="0" smtClean="0"/>
              <a:t>Remember if they cant do it online – they need to go to the job centre </a:t>
            </a:r>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most people fall down.</a:t>
            </a:r>
          </a:p>
          <a:p>
            <a:endParaRPr lang="en-GB" dirty="0" smtClean="0"/>
          </a:p>
          <a:p>
            <a:r>
              <a:rPr lang="en-GB" dirty="0" smtClean="0"/>
              <a:t>As you will from the video – </a:t>
            </a:r>
          </a:p>
          <a:p>
            <a:endParaRPr lang="en-GB" dirty="0" smtClean="0"/>
          </a:p>
          <a:p>
            <a:r>
              <a:rPr lang="en-GB" dirty="0" smtClean="0"/>
              <a:t>Remember if they cant do it online – they need to go to the job centre </a:t>
            </a:r>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Use the 3 ds to help the client understand how their disability affects their ability to look for work – or even attend the interview</a:t>
            </a:r>
          </a:p>
          <a:p>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remember 100% advance payment is not always in the clients interests – it’s a lot to pay back – some of it is for rent so cant</a:t>
            </a:r>
            <a:r>
              <a:rPr lang="en-GB" baseline="0" dirty="0" smtClean="0"/>
              <a:t> spend it all. </a:t>
            </a:r>
            <a:r>
              <a:rPr lang="en-GB" dirty="0" smtClean="0"/>
              <a:t>–</a:t>
            </a:r>
            <a:r>
              <a:rPr lang="en-GB" baseline="0" dirty="0" smtClean="0"/>
              <a:t> check how much they can live off.</a:t>
            </a:r>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This</a:t>
            </a:r>
            <a:r>
              <a:rPr lang="en-GB" baseline="0" dirty="0" smtClean="0"/>
              <a:t> is key to stop the client getting into arrears in rent etc.  Hand out re social land lord rent – 53 week rent period but UC is paid 12 calendar months.</a:t>
            </a:r>
          </a:p>
          <a:p>
            <a:endParaRPr lang="en-GB" dirty="0" smtClean="0"/>
          </a:p>
        </p:txBody>
      </p:sp>
    </p:spTree>
    <p:extLst>
      <p:ext uri="{BB962C8B-B14F-4D97-AF65-F5344CB8AC3E}">
        <p14:creationId xmlns:p14="http://schemas.microsoft.com/office/powerpoint/2010/main" val="414093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3" name="Shape 643"/>
          <p:cNvSpPr txBox="1">
            <a:spLocks noGrp="1"/>
          </p:cNvSpPr>
          <p:nvPr>
            <p:ph type="body" idx="1"/>
          </p:nvPr>
        </p:nvSpPr>
        <p:spPr>
          <a:xfrm>
            <a:off x="679768" y="4715154"/>
            <a:ext cx="5438140" cy="4466987"/>
          </a:xfrm>
          <a:prstGeom prst="rect">
            <a:avLst/>
          </a:prstGeom>
        </p:spPr>
        <p:txBody>
          <a:bodyPr wrap="square" lIns="91425" tIns="91425" rIns="91425" bIns="91425" anchor="t" anchorCtr="0">
            <a:noAutofit/>
          </a:bodyPr>
          <a:lstStyle/>
          <a:p>
            <a:pPr lvl="0" rtl="0">
              <a:spcBef>
                <a:spcPts val="0"/>
              </a:spcBef>
              <a:buClr>
                <a:schemeClr val="dk1"/>
              </a:buClr>
              <a:buSzPct val="100000"/>
              <a:buFont typeface="Arial"/>
              <a:buNone/>
            </a:pPr>
            <a:r>
              <a:rPr lang="en-GB" dirty="0">
                <a:solidFill>
                  <a:schemeClr val="dk1"/>
                </a:solidFill>
              </a:rPr>
              <a:t>UC is a</a:t>
            </a:r>
            <a:r>
              <a:rPr lang="en-GB" dirty="0">
                <a:solidFill>
                  <a:schemeClr val="dk1"/>
                </a:solidFill>
                <a:latin typeface="Open Sans"/>
                <a:ea typeface="Open Sans"/>
                <a:cs typeface="Open Sans"/>
                <a:sym typeface="Open Sans"/>
              </a:rPr>
              <a:t> new benefit for those on a low income or out of work</a:t>
            </a:r>
          </a:p>
          <a:p>
            <a:pPr lvl="0" rtl="0">
              <a:spcBef>
                <a:spcPts val="0"/>
              </a:spcBef>
              <a:buClr>
                <a:schemeClr val="dk1"/>
              </a:buClr>
              <a:buSzPct val="100000"/>
              <a:buFont typeface="Arial"/>
              <a:buNone/>
            </a:pPr>
            <a:r>
              <a:rPr lang="en-GB" dirty="0" smtClean="0">
                <a:solidFill>
                  <a:schemeClr val="dk1"/>
                </a:solidFill>
                <a:latin typeface="Open Sans"/>
                <a:ea typeface="Open Sans"/>
                <a:cs typeface="Open Sans"/>
                <a:sym typeface="Open Sans"/>
              </a:rPr>
              <a:t>A quick reminder!</a:t>
            </a:r>
            <a:endParaRPr lang="en-GB" dirty="0">
              <a:solidFill>
                <a:schemeClr val="dk1"/>
              </a:solidFill>
              <a:latin typeface="Open Sans"/>
              <a:ea typeface="Open Sans"/>
              <a:cs typeface="Open Sans"/>
              <a:sym typeface="Open Sans"/>
            </a:endParaRPr>
          </a:p>
          <a:p>
            <a:pPr lvl="0" rtl="0">
              <a:spcBef>
                <a:spcPts val="0"/>
              </a:spcBef>
              <a:buClr>
                <a:schemeClr val="dk1"/>
              </a:buClr>
              <a:buSzPct val="100000"/>
              <a:buFont typeface="Arial"/>
              <a:buNone/>
            </a:pPr>
            <a:endParaRPr dirty="0">
              <a:solidFill>
                <a:schemeClr val="dk1"/>
              </a:solidFill>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all your communication is with DWP is here</a:t>
            </a:r>
          </a:p>
          <a:p>
            <a:endParaRPr lang="en-GB" dirty="0" smtClean="0"/>
          </a:p>
          <a:p>
            <a:r>
              <a:rPr lang="en-GB" dirty="0" smtClean="0"/>
              <a:t>You can scan / take photos etc.</a:t>
            </a:r>
          </a:p>
          <a:p>
            <a:endParaRPr lang="en-GB" dirty="0" smtClean="0"/>
          </a:p>
          <a:p>
            <a:r>
              <a:rPr lang="en-GB" dirty="0" smtClean="0"/>
              <a:t>This is absolutely your go to place to find out any information about the clients claim.</a:t>
            </a:r>
            <a:r>
              <a:rPr lang="en-GB" baseline="0" dirty="0" smtClean="0"/>
              <a:t>  Check here before ringing the DWP.  If you have to ring the DWP – use the clients phone (if it’s a mobile) number they put on the claim form as it gets right through to the correct service centre – otherwise you hang on the phone for a long time.  Also, you can ask questions through the journal – best to do this as its </a:t>
            </a:r>
            <a:r>
              <a:rPr lang="en-GB" baseline="0" dirty="0" smtClean="0"/>
              <a:t>evidence </a:t>
            </a:r>
            <a:r>
              <a:rPr lang="en-GB" baseline="0" dirty="0" smtClean="0"/>
              <a:t>and the answer comes quicker.</a:t>
            </a:r>
            <a:endParaRPr lang="en-GB" dirty="0" smtClean="0"/>
          </a:p>
          <a:p>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steps in our new Help To Claim service in </a:t>
            </a:r>
            <a:r>
              <a:rPr lang="en-GB" dirty="0" smtClean="0"/>
              <a:t>Watford. There </a:t>
            </a:r>
            <a:r>
              <a:rPr lang="en-GB" dirty="0" smtClean="0"/>
              <a:t>is a national help line running form </a:t>
            </a:r>
            <a:r>
              <a:rPr lang="en-GB" dirty="0" smtClean="0"/>
              <a:t>8am </a:t>
            </a:r>
            <a:r>
              <a:rPr lang="en-GB" dirty="0" smtClean="0"/>
              <a:t>till </a:t>
            </a:r>
            <a:r>
              <a:rPr lang="en-GB" dirty="0" smtClean="0"/>
              <a:t>6pm </a:t>
            </a:r>
            <a:r>
              <a:rPr lang="en-GB" dirty="0" smtClean="0"/>
              <a:t>– separate to </a:t>
            </a:r>
            <a:r>
              <a:rPr lang="en-GB" dirty="0" err="1" smtClean="0"/>
              <a:t>Adviceline</a:t>
            </a:r>
            <a:r>
              <a:rPr lang="en-GB" dirty="0" smtClean="0"/>
              <a:t> but we will have resources to put a paid adviser</a:t>
            </a:r>
            <a:r>
              <a:rPr lang="en-GB" baseline="0" dirty="0" smtClean="0"/>
              <a:t> on </a:t>
            </a:r>
            <a:r>
              <a:rPr lang="en-GB" baseline="0" dirty="0" smtClean="0"/>
              <a:t>3 </a:t>
            </a:r>
            <a:r>
              <a:rPr lang="en-GB" baseline="0" dirty="0" smtClean="0"/>
              <a:t>days a week. This is phone and </a:t>
            </a:r>
            <a:r>
              <a:rPr lang="en-GB" baseline="0" dirty="0" err="1" smtClean="0"/>
              <a:t>webchat</a:t>
            </a:r>
            <a:r>
              <a:rPr lang="en-GB" baseline="0" dirty="0" smtClean="0"/>
              <a:t>.</a:t>
            </a:r>
          </a:p>
          <a:p>
            <a:endParaRPr lang="en-GB" baseline="0" dirty="0" smtClean="0"/>
          </a:p>
          <a:p>
            <a:r>
              <a:rPr lang="en-GB" baseline="0" dirty="0" smtClean="0"/>
              <a:t>The network pilots and national are trialling the assessment tool.  For now we can use ours.  Important to say that if we receive a referral form the Help Line the triage will have been done – no need for us to do it again.</a:t>
            </a:r>
          </a:p>
          <a:p>
            <a:endParaRPr lang="en-GB" baseline="0" dirty="0" smtClean="0"/>
          </a:p>
          <a:p>
            <a:r>
              <a:rPr lang="en-GB" baseline="0" dirty="0" smtClean="0"/>
              <a:t> How does it work in </a:t>
            </a:r>
            <a:r>
              <a:rPr lang="en-GB" baseline="0" dirty="0" smtClean="0"/>
              <a:t>Watford?</a:t>
            </a:r>
            <a:endParaRPr lang="en-GB" baseline="0" dirty="0" smtClean="0"/>
          </a:p>
          <a:p>
            <a:endParaRPr lang="en-GB" dirty="0"/>
          </a:p>
        </p:txBody>
      </p:sp>
    </p:spTree>
    <p:extLst>
      <p:ext uri="{BB962C8B-B14F-4D97-AF65-F5344CB8AC3E}">
        <p14:creationId xmlns:p14="http://schemas.microsoft.com/office/powerpoint/2010/main" val="153229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given resources for the Help </a:t>
            </a:r>
            <a:r>
              <a:rPr lang="en-GB" dirty="0" smtClean="0"/>
              <a:t>Line, Webchat </a:t>
            </a:r>
            <a:r>
              <a:rPr lang="en-GB" dirty="0" smtClean="0"/>
              <a:t>and face to face.  However, as step</a:t>
            </a:r>
            <a:r>
              <a:rPr lang="en-GB" baseline="0" dirty="0" smtClean="0"/>
              <a:t> three – helping to make the claim - is time sensitive we will have to use our resources wisely. </a:t>
            </a:r>
            <a:endParaRPr lang="en-GB" baseline="0" dirty="0" smtClean="0"/>
          </a:p>
          <a:p>
            <a:pPr>
              <a:buNone/>
            </a:pPr>
            <a:endParaRPr lang="en-GB" baseline="0" dirty="0" smtClean="0"/>
          </a:p>
          <a:p>
            <a:pPr>
              <a:buNone/>
            </a:pPr>
            <a:endParaRPr lang="en-GB" dirty="0"/>
          </a:p>
        </p:txBody>
      </p:sp>
    </p:spTree>
    <p:extLst>
      <p:ext uri="{BB962C8B-B14F-4D97-AF65-F5344CB8AC3E}">
        <p14:creationId xmlns:p14="http://schemas.microsoft.com/office/powerpoint/2010/main" val="280330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9b2424ffa_2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9b2424ffa_2_52: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This is where are clients will come from  either via referral routes or drop in or the Telephone help line</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5" name="Shape 745"/>
          <p:cNvSpPr txBox="1">
            <a:spLocks noGrp="1"/>
          </p:cNvSpPr>
          <p:nvPr>
            <p:ph type="body" idx="1"/>
          </p:nvPr>
        </p:nvSpPr>
        <p:spPr>
          <a:xfrm>
            <a:off x="679768" y="4715154"/>
            <a:ext cx="5438140" cy="4466987"/>
          </a:xfrm>
          <a:prstGeom prst="rect">
            <a:avLst/>
          </a:prstGeom>
        </p:spPr>
        <p:txBody>
          <a:bodyPr wrap="square" lIns="91425" tIns="91425" rIns="91425" bIns="91425" anchor="t" anchorCtr="0">
            <a:noAutofit/>
          </a:bodyPr>
          <a:lstStyle/>
          <a:p>
            <a:pPr lvl="0" rtl="0">
              <a:spcBef>
                <a:spcPts val="0"/>
              </a:spcBef>
              <a:buClr>
                <a:schemeClr val="dk1"/>
              </a:buClr>
              <a:buSzPct val="100000"/>
              <a:buFont typeface="Arial"/>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steps in our new Help To Claim service in </a:t>
            </a:r>
            <a:r>
              <a:rPr lang="en-GB" dirty="0" smtClean="0"/>
              <a:t>Watford.  </a:t>
            </a:r>
            <a:r>
              <a:rPr lang="en-GB" dirty="0" smtClean="0"/>
              <a:t>There is a national help line running form 8 till 6 – separate to </a:t>
            </a:r>
            <a:r>
              <a:rPr lang="en-GB" dirty="0" err="1" smtClean="0"/>
              <a:t>Adviceline</a:t>
            </a:r>
            <a:r>
              <a:rPr lang="en-GB" dirty="0" smtClean="0"/>
              <a:t> but we will have resources to put a paid adviser</a:t>
            </a:r>
            <a:r>
              <a:rPr lang="en-GB" baseline="0" dirty="0" smtClean="0"/>
              <a:t> on 2 days a week. This is phone and </a:t>
            </a:r>
            <a:r>
              <a:rPr lang="en-GB" baseline="0" dirty="0" err="1" smtClean="0"/>
              <a:t>webchat</a:t>
            </a:r>
            <a:r>
              <a:rPr lang="en-GB" baseline="0" dirty="0" smtClean="0"/>
              <a:t> – so this will be the first time we have access to web chat and a great opportunity to learn</a:t>
            </a:r>
            <a:br>
              <a:rPr lang="en-GB" baseline="0" dirty="0" smtClean="0"/>
            </a:br>
            <a:endParaRPr lang="en-GB" baseline="0" dirty="0" smtClean="0"/>
          </a:p>
          <a:p>
            <a:r>
              <a:rPr lang="en-GB" baseline="0" dirty="0" smtClean="0"/>
              <a:t>We don’t know yet how people will access our service through the telephone line / our own telephone lone or via Job Centre referrals.  A lot of this service will be evaluating and testing as we go along.</a:t>
            </a:r>
          </a:p>
          <a:p>
            <a:endParaRPr lang="en-GB" baseline="0" dirty="0" smtClean="0"/>
          </a:p>
          <a:p>
            <a:r>
              <a:rPr lang="en-GB" baseline="0" dirty="0" smtClean="0"/>
              <a:t>The network pilots and national are trialling the assessment tool.  For now we can use ours.  Important to say that if we receive a referral form the Help Line the triage will have been done – no need for us to do it again.</a:t>
            </a:r>
          </a:p>
          <a:p>
            <a:endParaRPr lang="en-GB" baseline="0" dirty="0" smtClean="0"/>
          </a:p>
          <a:p>
            <a:r>
              <a:rPr lang="en-GB" b="1" baseline="0" dirty="0" smtClean="0"/>
              <a:t>But we are here today to talk about Steps 3 and 4.  </a:t>
            </a:r>
            <a:endParaRPr lang="en-GB" b="1" dirty="0"/>
          </a:p>
        </p:txBody>
      </p:sp>
    </p:spTree>
    <p:extLst>
      <p:ext uri="{BB962C8B-B14F-4D97-AF65-F5344CB8AC3E}">
        <p14:creationId xmlns:p14="http://schemas.microsoft.com/office/powerpoint/2010/main" val="15322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https://www.citizensadvice.org.uk/cablink/advice-and-education/Access-routes-to-advice/service-management-and-improvement/support-for-our-services/guides-for-delivering-services/email-and-web-chat-user-guides1/</a:t>
            </a:r>
            <a:endParaRPr lang="en-GB" dirty="0"/>
          </a:p>
        </p:txBody>
      </p:sp>
    </p:spTree>
    <p:extLst>
      <p:ext uri="{BB962C8B-B14F-4D97-AF65-F5344CB8AC3E}">
        <p14:creationId xmlns:p14="http://schemas.microsoft.com/office/powerpoint/2010/main" val="133908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9a8d9a090_2_9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9a8d9a090_2_97: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dirty="0" smtClean="0"/>
              <a:t>Step Three has</a:t>
            </a:r>
            <a:r>
              <a:rPr lang="en-GB" baseline="0" dirty="0" smtClean="0"/>
              <a:t> 4 stages that need to be completed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explained earlier,</a:t>
            </a:r>
            <a:r>
              <a:rPr lang="en-GB" baseline="0" dirty="0" smtClean="0"/>
              <a:t> the way UC is advertised is many think it’s a new benefit for work without realising that they could have a choice between a legacy benefit and UC.  Or thinks its an additional benefit.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Pitfall no 1 </a:t>
            </a:r>
            <a:r>
              <a:rPr lang="en-GB" baseline="0" dirty="0" smtClean="0"/>
              <a:t>Speculative claims </a:t>
            </a:r>
            <a:endParaRPr lang="en-GB" dirty="0" smtClean="0"/>
          </a:p>
          <a:p>
            <a:pPr marL="0" marR="0" indent="0" algn="l" defTabSz="914400" rtl="0" eaLnBrk="1" fontAlgn="auto" latinLnBrk="0" hangingPunct="1">
              <a:lnSpc>
                <a:spcPct val="100000"/>
              </a:lnSpc>
              <a:spcBef>
                <a:spcPts val="0"/>
              </a:spcBef>
              <a:spcAft>
                <a:spcPts val="0"/>
              </a:spcAft>
              <a:buClrTx/>
              <a:buSzTx/>
              <a:buFontTx/>
              <a:buChar char="●"/>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GB" b="1" dirty="0" smtClean="0"/>
              <a:t>Legacy</a:t>
            </a:r>
            <a:r>
              <a:rPr lang="en-GB" b="1" baseline="0" dirty="0" smtClean="0"/>
              <a:t> benefits   - </a:t>
            </a:r>
            <a:r>
              <a:rPr lang="en-GB" dirty="0" smtClean="0"/>
              <a:t>If you are already on a legacy benefit – check if they are better off. </a:t>
            </a:r>
          </a:p>
          <a:p>
            <a:endParaRPr lang="en-GB" dirty="0" smtClean="0"/>
          </a:p>
          <a:p>
            <a:r>
              <a:rPr lang="en-GB" sz="1100" b="0" i="0" kern="1200" dirty="0" smtClean="0">
                <a:solidFill>
                  <a:schemeClr val="tx1"/>
                </a:solidFill>
                <a:effectLst/>
                <a:latin typeface="+mn-lt"/>
                <a:ea typeface="+mn-ea"/>
                <a:cs typeface="+mn-cs"/>
              </a:rPr>
              <a:t>Till May 2019 if your client lives with a partner who’s over Pension Credit age, </a:t>
            </a:r>
            <a:r>
              <a:rPr lang="en-GB" sz="1100" b="0" i="0" u="none" strike="noStrike" kern="1200" dirty="0" smtClean="0">
                <a:solidFill>
                  <a:schemeClr val="tx1"/>
                </a:solidFill>
                <a:effectLst/>
                <a:latin typeface="+mn-lt"/>
                <a:ea typeface="+mn-ea"/>
                <a:cs typeface="+mn-cs"/>
                <a:hlinkClick r:id="rId3" tooltip="9.4.6.2 Pension credit"/>
              </a:rPr>
              <a:t>check if the couple can get Pension Credit</a:t>
            </a:r>
            <a:r>
              <a:rPr lang="en-GB" sz="1100" b="0" i="0" kern="1200" dirty="0" smtClean="0">
                <a:solidFill>
                  <a:schemeClr val="tx1"/>
                </a:solidFill>
                <a:effectLst/>
                <a:latin typeface="+mn-lt"/>
                <a:ea typeface="+mn-ea"/>
                <a:cs typeface="+mn-cs"/>
              </a:rPr>
              <a:t> before looking at Universal Credit eligibility. When making a joint claim they’ll usually get more money by claiming Pension Credit instead.  </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If you are appealing a decision on DLA/ESA</a:t>
            </a:r>
            <a:r>
              <a:rPr lang="en-GB" sz="1100" b="0" i="0" kern="1200" baseline="0" dirty="0" smtClean="0">
                <a:solidFill>
                  <a:schemeClr val="tx1"/>
                </a:solidFill>
                <a:effectLst/>
                <a:latin typeface="+mn-lt"/>
                <a:ea typeface="+mn-ea"/>
                <a:cs typeface="+mn-cs"/>
              </a:rPr>
              <a:t> it may be worth waiting till the appeal has been heard.</a:t>
            </a:r>
          </a:p>
          <a:p>
            <a:endParaRPr lang="en-GB" sz="1100" b="0" i="0" kern="1200" baseline="0" dirty="0" smtClean="0">
              <a:solidFill>
                <a:schemeClr val="tx1"/>
              </a:solidFill>
              <a:effectLst/>
              <a:latin typeface="+mn-lt"/>
              <a:ea typeface="+mn-ea"/>
              <a:cs typeface="+mn-cs"/>
            </a:endParaRPr>
          </a:p>
          <a:p>
            <a:r>
              <a:rPr lang="en-GB" sz="1100" b="0" i="0" kern="1200" baseline="0" dirty="0" smtClean="0">
                <a:solidFill>
                  <a:schemeClr val="tx1"/>
                </a:solidFill>
                <a:effectLst/>
                <a:latin typeface="+mn-lt"/>
                <a:ea typeface="+mn-ea"/>
                <a:cs typeface="+mn-cs"/>
              </a:rPr>
              <a:t>If you are waiting for a final payment from you employer – may be worth waiting for that payment to come through otherwise it will be included in your assessment period.</a:t>
            </a:r>
          </a:p>
          <a:p>
            <a:endParaRPr lang="en-GB" sz="1100" b="0" i="0" kern="1200" baseline="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Don’t apply for Universal Credit if you have a visa that says “no recourse to public funds” or you’re </a:t>
            </a:r>
            <a:r>
              <a:rPr lang="en-GB" sz="1100" b="0" i="0" u="none" strike="noStrike" kern="1200" dirty="0" smtClean="0">
                <a:solidFill>
                  <a:schemeClr val="tx1"/>
                </a:solidFill>
                <a:effectLst/>
                <a:latin typeface="+mn-lt"/>
                <a:ea typeface="+mn-ea"/>
                <a:cs typeface="+mn-cs"/>
                <a:hlinkClick r:id="rId4"/>
              </a:rPr>
              <a:t>subject to immigration control</a:t>
            </a:r>
            <a:r>
              <a:rPr lang="en-GB" sz="1100" b="0" i="0" kern="1200" dirty="0" smtClean="0">
                <a:solidFill>
                  <a:schemeClr val="tx1"/>
                </a:solidFill>
                <a:effectLst/>
                <a:latin typeface="+mn-lt"/>
                <a:ea typeface="+mn-ea"/>
                <a:cs typeface="+mn-cs"/>
              </a:rPr>
              <a:t>. It could affect your right to stay in the UK.</a:t>
            </a:r>
          </a:p>
          <a:p>
            <a:endParaRPr lang="en-GB" sz="1100" b="0" i="0" kern="1200" dirty="0" smtClean="0">
              <a:solidFill>
                <a:schemeClr val="tx1"/>
              </a:solidFill>
              <a:effectLst/>
              <a:latin typeface="+mn-lt"/>
              <a:ea typeface="+mn-ea"/>
              <a:cs typeface="+mn-cs"/>
            </a:endParaRPr>
          </a:p>
          <a:p>
            <a:endParaRPr lang="en-GB" sz="1100" b="0" i="0" kern="1200" dirty="0" smtClean="0">
              <a:solidFill>
                <a:schemeClr val="tx1"/>
              </a:solidFill>
              <a:effectLst/>
              <a:latin typeface="+mn-lt"/>
              <a:ea typeface="+mn-ea"/>
              <a:cs typeface="+mn-cs"/>
            </a:endParaRPr>
          </a:p>
          <a:p>
            <a:pPr>
              <a:buNone/>
            </a:pPr>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baseline="0" dirty="0" smtClean="0"/>
          </a:p>
          <a:p>
            <a:pPr>
              <a:buNone/>
            </a:pPr>
            <a:r>
              <a:rPr lang="en-GB" dirty="0" smtClean="0"/>
              <a:t>How many accounts could we be talking about – 4 potentially.</a:t>
            </a:r>
          </a:p>
          <a:p>
            <a:pPr>
              <a:buNone/>
            </a:pPr>
            <a:endParaRPr lang="en-GB" dirty="0" smtClean="0"/>
          </a:p>
          <a:p>
            <a:pPr>
              <a:buNone/>
            </a:pPr>
            <a:r>
              <a:rPr lang="en-GB" dirty="0" smtClean="0"/>
              <a:t>An email account</a:t>
            </a:r>
          </a:p>
          <a:p>
            <a:pPr>
              <a:buNone/>
            </a:pPr>
            <a:r>
              <a:rPr lang="en-GB" dirty="0" smtClean="0"/>
              <a:t>A bank account</a:t>
            </a:r>
          </a:p>
          <a:p>
            <a:pPr>
              <a:buNone/>
            </a:pPr>
            <a:r>
              <a:rPr lang="en-GB" dirty="0" smtClean="0"/>
              <a:t>An Online</a:t>
            </a:r>
            <a:r>
              <a:rPr lang="en-GB" baseline="0" dirty="0" smtClean="0"/>
              <a:t> account </a:t>
            </a:r>
          </a:p>
          <a:p>
            <a:pPr>
              <a:buNone/>
            </a:pPr>
            <a:r>
              <a:rPr lang="en-GB" baseline="0" dirty="0" smtClean="0"/>
              <a:t>A UC claim.</a:t>
            </a:r>
            <a:endParaRPr lang="en-GB" dirty="0" smtClean="0"/>
          </a:p>
          <a:p>
            <a:pPr>
              <a:buNone/>
            </a:pPr>
            <a:endParaRPr lang="en-GB" dirty="0" smtClean="0"/>
          </a:p>
          <a:p>
            <a:pPr>
              <a:buNone/>
            </a:pPr>
            <a:r>
              <a:rPr lang="en-GB" dirty="0" smtClean="0"/>
              <a:t>Part 1 of the client journey can be very time sensitive for a client. Their entitlement to UC doesn’t normally start until they press the submit button, a phone claim has started, or a home visit booked. Therefore, we need to ensure clients get this support as soon as possible.</a:t>
            </a:r>
          </a:p>
          <a:p>
            <a:pPr>
              <a:buNone/>
            </a:pPr>
            <a:endParaRPr lang="en-GB" dirty="0" smtClean="0"/>
          </a:p>
          <a:p>
            <a:pPr>
              <a:buNone/>
            </a:pPr>
            <a:r>
              <a:rPr lang="en-GB" dirty="0" smtClean="0"/>
              <a:t>Remember – ask the client if</a:t>
            </a:r>
            <a:r>
              <a:rPr lang="en-GB" baseline="0" dirty="0" smtClean="0"/>
              <a:t> they have a bank account – they cant progress the claim till they have their bank account details.  This takes time to set up.  Where is the best place to get a basic free bank account?</a:t>
            </a:r>
          </a:p>
          <a:p>
            <a:pPr>
              <a:buNone/>
            </a:pPr>
            <a:endParaRPr lang="en-GB" baseline="0" dirty="0" smtClean="0"/>
          </a:p>
          <a:p>
            <a:pPr>
              <a:buNone/>
            </a:pPr>
            <a:r>
              <a:rPr lang="en-GB" baseline="0" dirty="0" smtClean="0"/>
              <a:t>How many of feel confident they could help a client set up an email account?)</a:t>
            </a:r>
          </a:p>
          <a:p>
            <a:pPr>
              <a:buNone/>
            </a:pPr>
            <a:endParaRPr lang="en-GB" baseline="0" dirty="0" smtClean="0"/>
          </a:p>
          <a:p>
            <a:pPr marL="171450" indent="-171450"/>
            <a:r>
              <a:rPr lang="en-GB" b="1" baseline="0" dirty="0" smtClean="0"/>
              <a:t>Prepare for UC  is a You tube link to </a:t>
            </a:r>
            <a:r>
              <a:rPr lang="en-GB" b="1" baseline="0" dirty="0" err="1" smtClean="0"/>
              <a:t>to</a:t>
            </a:r>
            <a:r>
              <a:rPr lang="en-GB" b="1" baseline="0" dirty="0" smtClean="0"/>
              <a:t> prepare to make a claim.</a:t>
            </a:r>
          </a:p>
          <a:p>
            <a:pPr marL="171450" indent="-171450"/>
            <a:r>
              <a:rPr lang="en-GB" b="1" baseline="0" dirty="0" smtClean="0"/>
              <a:t>Apply for UC – is a link to Adviser net </a:t>
            </a:r>
          </a:p>
          <a:p>
            <a:pPr marL="171450" indent="-171450"/>
            <a:r>
              <a:rPr lang="en-GB" b="1" baseline="0" dirty="0" smtClean="0"/>
              <a:t>Gather everything you need is a hand out and link to adviser net </a:t>
            </a:r>
          </a:p>
          <a:p>
            <a:pPr>
              <a:buNone/>
            </a:pPr>
            <a:endParaRPr lang="en-GB" b="1" baseline="0" dirty="0" smtClean="0"/>
          </a:p>
          <a:p>
            <a:pPr>
              <a:buNone/>
            </a:pPr>
            <a:endParaRPr lang="en-GB" baseline="0" dirty="0" smtClean="0"/>
          </a:p>
          <a:p>
            <a:pPr>
              <a:buNone/>
            </a:pPr>
            <a:r>
              <a:rPr lang="en-GB" baseline="0" dirty="0" smtClean="0"/>
              <a:t>Its best to get the client prepared so they have all the information they need to progress the claim.  </a:t>
            </a:r>
            <a:r>
              <a:rPr lang="en-GB" b="1" baseline="0" dirty="0" smtClean="0"/>
              <a:t>Hand out 2 </a:t>
            </a:r>
          </a:p>
          <a:p>
            <a:pPr>
              <a:buNone/>
            </a:pPr>
            <a:endParaRPr lang="en-GB" b="1" dirty="0"/>
          </a:p>
        </p:txBody>
      </p:sp>
    </p:spTree>
    <p:extLst>
      <p:ext uri="{BB962C8B-B14F-4D97-AF65-F5344CB8AC3E}">
        <p14:creationId xmlns:p14="http://schemas.microsoft.com/office/powerpoint/2010/main" val="414093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Big issue here is the user name &amp; password and 16 digit</a:t>
            </a:r>
            <a:r>
              <a:rPr lang="en-GB" baseline="0" dirty="0" smtClean="0"/>
              <a:t> number.  They also have to set up a username and password to the account and write down a link code to test the email address works.</a:t>
            </a:r>
          </a:p>
          <a:p>
            <a:endParaRPr lang="en-GB" baseline="0" dirty="0" smtClean="0"/>
          </a:p>
          <a:p>
            <a:r>
              <a:rPr lang="en-GB" baseline="0" dirty="0" smtClean="0"/>
              <a:t>16 digit number -   Depending on the IT equipment you use – take a screen shot / print it off.  But be careful of retaining that information – its data sensitive and covered by data protection rules.</a:t>
            </a:r>
          </a:p>
          <a:p>
            <a:endParaRPr lang="en-GB" baseline="0" dirty="0" smtClean="0"/>
          </a:p>
          <a:p>
            <a:r>
              <a:rPr lang="en-GB" baseline="0" dirty="0" smtClean="0"/>
              <a:t>There are rules about joint claims.  If you are in a couple – you both have to make the claim and when you go through the online application ..  You will be given a link code.  Don’t forget to write that down  either.</a:t>
            </a:r>
          </a:p>
          <a:p>
            <a:endParaRPr lang="en-GB" baseline="0" dirty="0" smtClean="0"/>
          </a:p>
          <a:p>
            <a:pPr>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Up till now we have said we cant help people make a claim just give advice.  We can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Do’s – help client set up an email.  Give them the </a:t>
            </a:r>
            <a:r>
              <a:rPr lang="en-GB" baseline="0" dirty="0" err="1" smtClean="0"/>
              <a:t>handout</a:t>
            </a:r>
            <a:r>
              <a:rPr lang="en-GB" baseline="0" dirty="0" smtClean="0"/>
              <a:t> on what to do if they can help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Dos  -  help them set up an online account.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Don’t  - </a:t>
            </a:r>
            <a:r>
              <a:rPr lang="en-GB" dirty="0" smtClean="0"/>
              <a:t>Big issue here is the user name &amp; password and 16 digit</a:t>
            </a:r>
            <a:r>
              <a:rPr lang="en-GB" baseline="0" dirty="0" smtClean="0"/>
              <a:t> number. Don’t forget to write it down, don’t write it in your </a:t>
            </a:r>
            <a:r>
              <a:rPr lang="en-GB" baseline="0" dirty="0" err="1" smtClean="0"/>
              <a:t>casenotes</a:t>
            </a:r>
            <a:r>
              <a:rPr lang="en-GB" baseline="0" dirty="0" smtClean="0"/>
              <a:t> or keep it for the client.  Depending on the IT equipment you use – take a screen shot / print it off.  But be careful of retaining that information – its data sensitive and covered by data protection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 we could make a crib sheet here for the client to take away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r>
              <a:rPr lang="en-GB" baseline="0" dirty="0" smtClean="0"/>
              <a:t>There are rules about joint claims.  If you are in a couple – you both have to make the claim and when you go through the online application ..  You will be given a link code.  Don’t forget to write that down  either.</a:t>
            </a:r>
          </a:p>
          <a:p>
            <a:endParaRPr lang="en-GB" baseline="0" dirty="0" smtClean="0"/>
          </a:p>
          <a:p>
            <a:endParaRPr lang="en-GB" baseline="0" dirty="0" smtClean="0"/>
          </a:p>
          <a:p>
            <a:endParaRPr lang="en-GB" baseline="0" dirty="0" smtClean="0"/>
          </a:p>
          <a:p>
            <a:endParaRPr lang="en-GB" dirty="0"/>
          </a:p>
        </p:txBody>
      </p:sp>
    </p:spTree>
    <p:extLst>
      <p:ext uri="{BB962C8B-B14F-4D97-AF65-F5344CB8AC3E}">
        <p14:creationId xmlns:p14="http://schemas.microsoft.com/office/powerpoint/2010/main" val="414093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baseline="0" dirty="0" smtClean="0"/>
          </a:p>
          <a:p>
            <a:r>
              <a:rPr lang="en-GB" sz="1100" b="0" i="0" kern="1200" dirty="0" smtClean="0">
                <a:solidFill>
                  <a:schemeClr val="tx1"/>
                </a:solidFill>
                <a:effectLst/>
                <a:latin typeface="+mn-lt"/>
                <a:ea typeface="+mn-ea"/>
                <a:cs typeface="+mn-cs"/>
              </a:rPr>
              <a:t>This is separate from setting up your account. It’s worth starting your claim as soon as you can, as it will mean you get your Universal Credit payment sooner</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Once you’ve logged in, you’ll see a ‘to do’ list. You’ll need to go through the list answering questions about your situation. If you’re making a joint claim you’ll see your partner’s to do list as well. They’ll have to log into their account to answer some of the questions.</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One of the items on your to-do list says ‘Verify your identity online’. This takes you to a government system called ‘Verify’ to confirm your identity.</a:t>
            </a:r>
          </a:p>
          <a:p>
            <a:endParaRPr lang="en-GB" sz="1100" b="0" i="0" kern="1200" dirty="0" smtClean="0">
              <a:solidFill>
                <a:schemeClr val="tx1"/>
              </a:solidFill>
              <a:effectLst/>
              <a:latin typeface="+mn-lt"/>
              <a:ea typeface="+mn-ea"/>
              <a:cs typeface="+mn-cs"/>
            </a:endParaRPr>
          </a:p>
          <a:p>
            <a:r>
              <a:rPr lang="en-GB" sz="1100" b="0" i="0" kern="1200" dirty="0" smtClean="0">
                <a:solidFill>
                  <a:schemeClr val="tx1"/>
                </a:solidFill>
                <a:effectLst/>
                <a:latin typeface="+mn-lt"/>
                <a:ea typeface="+mn-ea"/>
                <a:cs typeface="+mn-cs"/>
              </a:rPr>
              <a:t>Verify can be difficult to complete. If you’re having problems, go back to your Universal Credit account and click on ‘I can’t do this online’. You can then skip this step and confirm your identity at the Jobcentre instead</a:t>
            </a:r>
          </a:p>
          <a:p>
            <a:endParaRPr lang="en-GB" dirty="0" smtClean="0"/>
          </a:p>
          <a:p>
            <a:endParaRPr lang="en-GB" dirty="0" smtClean="0"/>
          </a:p>
          <a:p>
            <a:r>
              <a:rPr lang="en-GB" dirty="0" smtClean="0"/>
              <a:t>The link talks about the tod page and a linked claim.</a:t>
            </a:r>
          </a:p>
          <a:p>
            <a:endParaRPr lang="en-GB" dirty="0" smtClean="0"/>
          </a:p>
          <a:p>
            <a:r>
              <a:rPr lang="en-GB" dirty="0" smtClean="0"/>
              <a:t>For those who have only claimed Tax credits – this is new and you </a:t>
            </a:r>
            <a:r>
              <a:rPr lang="en-GB" dirty="0" smtClean="0"/>
              <a:t>need to </a:t>
            </a:r>
            <a:r>
              <a:rPr lang="en-GB" dirty="0" smtClean="0"/>
              <a:t>involve the other </a:t>
            </a:r>
            <a:r>
              <a:rPr lang="en-GB" dirty="0" smtClean="0"/>
              <a:t>partner </a:t>
            </a:r>
            <a:r>
              <a:rPr lang="en-GB" dirty="0" smtClean="0"/>
              <a:t>–</a:t>
            </a:r>
            <a:r>
              <a:rPr lang="en-GB" baseline="0" dirty="0" smtClean="0"/>
              <a:t> they will also have to verify their identity and attend the interview at the Job centre </a:t>
            </a:r>
            <a:endParaRPr lang="en-GB" dirty="0" smtClean="0"/>
          </a:p>
          <a:p>
            <a:endParaRPr lang="en-GB" dirty="0"/>
          </a:p>
        </p:txBody>
      </p:sp>
    </p:spTree>
    <p:extLst>
      <p:ext uri="{BB962C8B-B14F-4D97-AF65-F5344CB8AC3E}">
        <p14:creationId xmlns:p14="http://schemas.microsoft.com/office/powerpoint/2010/main" val="414093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284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78328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5872406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2523696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4783916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0948422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7928004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703542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2537038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06133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633328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8762122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42887995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8547128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571031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4281475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1896329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5452893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7610245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6155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Cover Heritage Speech">
    <p:bg>
      <p:bgPr>
        <a:solidFill>
          <a:srgbClr val="FCBB69"/>
        </a:solidFill>
        <a:effectLst/>
      </p:bgPr>
    </p:bg>
    <p:spTree>
      <p:nvGrpSpPr>
        <p:cNvPr id="1" name="Shape 54"/>
        <p:cNvGrpSpPr/>
        <p:nvPr/>
      </p:nvGrpSpPr>
      <p:grpSpPr>
        <a:xfrm>
          <a:off x="0" y="0"/>
          <a:ext cx="0" cy="0"/>
          <a:chOff x="0" y="0"/>
          <a:chExt cx="0" cy="0"/>
        </a:xfrm>
      </p:grpSpPr>
      <p:pic>
        <p:nvPicPr>
          <p:cNvPr id="55" name="Shape 55" descr="CA_SpeechBubbles_RGB-03.png"/>
          <p:cNvPicPr preferRelativeResize="0"/>
          <p:nvPr/>
        </p:nvPicPr>
        <p:blipFill rotWithShape="1">
          <a:blip r:embed="rId2">
            <a:alphaModFix/>
          </a:blip>
          <a:srcRect l="16352" t="53000"/>
          <a:stretch/>
        </p:blipFill>
        <p:spPr>
          <a:xfrm>
            <a:off x="2" y="0"/>
            <a:ext cx="6915647" cy="4137522"/>
          </a:xfrm>
          <a:prstGeom prst="rect">
            <a:avLst/>
          </a:prstGeom>
          <a:noFill/>
          <a:ln>
            <a:noFill/>
          </a:ln>
        </p:spPr>
      </p:pic>
      <p:sp>
        <p:nvSpPr>
          <p:cNvPr id="56" name="Shape 56"/>
          <p:cNvSpPr txBox="1">
            <a:spLocks noGrp="1"/>
          </p:cNvSpPr>
          <p:nvPr>
            <p:ph type="ctrTitle"/>
          </p:nvPr>
        </p:nvSpPr>
        <p:spPr>
          <a:xfrm>
            <a:off x="443675" y="216475"/>
            <a:ext cx="5661600" cy="2808000"/>
          </a:xfrm>
          <a:prstGeom prst="rect">
            <a:avLst/>
          </a:prstGeom>
        </p:spPr>
        <p:txBody>
          <a:bodyPr wrap="square" lIns="91425" tIns="91425" rIns="91425" bIns="91425" anchor="t" anchorCtr="0"/>
          <a:lstStyle>
            <a:lvl1pPr lvl="0" rtl="0">
              <a:spcBef>
                <a:spcPts val="0"/>
              </a:spcBef>
              <a:buClr>
                <a:srgbClr val="FCBB69"/>
              </a:buClr>
              <a:buSzPct val="100000"/>
              <a:buFont typeface="Open Sans"/>
              <a:defRPr sz="3600">
                <a:solidFill>
                  <a:srgbClr val="FCBB69"/>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pic>
        <p:nvPicPr>
          <p:cNvPr id="57" name="Shape 57"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58" name="Shape 58"/>
          <p:cNvSpPr txBox="1">
            <a:spLocks noGrp="1"/>
          </p:cNvSpPr>
          <p:nvPr>
            <p:ph type="subTitle" idx="1"/>
          </p:nvPr>
        </p:nvSpPr>
        <p:spPr>
          <a:xfrm>
            <a:off x="5842525" y="3278200"/>
            <a:ext cx="2847900" cy="1473300"/>
          </a:xfrm>
          <a:prstGeom prst="rect">
            <a:avLst/>
          </a:prstGeom>
        </p:spPr>
        <p:txBody>
          <a:bodyPr wrap="square" lIns="91425" tIns="91425" rIns="91425" bIns="91425" anchor="b" anchorCtr="0"/>
          <a:lstStyle>
            <a:lvl1pPr lvl="0" rtl="0">
              <a:lnSpc>
                <a:spcPct val="130000"/>
              </a:lnSpc>
              <a:spcBef>
                <a:spcPts val="0"/>
              </a:spcBef>
              <a:buClr>
                <a:srgbClr val="004888"/>
              </a:buClr>
              <a:buSzPct val="100000"/>
              <a:buFont typeface="Open Sans"/>
              <a:buNone/>
              <a:defRPr sz="2200">
                <a:solidFill>
                  <a:srgbClr val="004888"/>
                </a:solidFill>
                <a:latin typeface="Open Sans"/>
                <a:ea typeface="Open Sans"/>
                <a:cs typeface="Open Sans"/>
                <a:sym typeface="Open Sans"/>
              </a:defRPr>
            </a:lvl1pPr>
            <a:lvl2pPr lvl="1" algn="ctr" rtl="0">
              <a:spcBef>
                <a:spcPts val="0"/>
              </a:spcBef>
              <a:buClr>
                <a:schemeClr val="dk2"/>
              </a:buClr>
              <a:buSzPct val="100000"/>
              <a:buNone/>
              <a:defRPr sz="2200">
                <a:solidFill>
                  <a:schemeClr val="dk2"/>
                </a:solidFill>
              </a:defRPr>
            </a:lvl2pPr>
            <a:lvl3pPr lvl="2" algn="ctr" rtl="0">
              <a:spcBef>
                <a:spcPts val="0"/>
              </a:spcBef>
              <a:buClr>
                <a:schemeClr val="dk2"/>
              </a:buClr>
              <a:buSzPct val="100000"/>
              <a:buNone/>
              <a:defRPr sz="2200">
                <a:solidFill>
                  <a:schemeClr val="dk2"/>
                </a:solidFill>
              </a:defRPr>
            </a:lvl3pPr>
            <a:lvl4pPr lvl="3" algn="ctr" rtl="0">
              <a:spcBef>
                <a:spcPts val="0"/>
              </a:spcBef>
              <a:buClr>
                <a:schemeClr val="dk2"/>
              </a:buClr>
              <a:buSzPct val="100000"/>
              <a:buNone/>
              <a:defRPr sz="2200">
                <a:solidFill>
                  <a:schemeClr val="dk2"/>
                </a:solidFill>
              </a:defRPr>
            </a:lvl4pPr>
            <a:lvl5pPr lvl="4" algn="ctr" rtl="0">
              <a:spcBef>
                <a:spcPts val="0"/>
              </a:spcBef>
              <a:buClr>
                <a:schemeClr val="dk2"/>
              </a:buClr>
              <a:buSzPct val="100000"/>
              <a:buNone/>
              <a:defRPr sz="2200">
                <a:solidFill>
                  <a:schemeClr val="dk2"/>
                </a:solidFill>
              </a:defRPr>
            </a:lvl5pPr>
            <a:lvl6pPr lvl="5" algn="ctr" rtl="0">
              <a:spcBef>
                <a:spcPts val="0"/>
              </a:spcBef>
              <a:buClr>
                <a:schemeClr val="dk2"/>
              </a:buClr>
              <a:buSzPct val="100000"/>
              <a:buNone/>
              <a:defRPr sz="2200">
                <a:solidFill>
                  <a:schemeClr val="dk2"/>
                </a:solidFill>
              </a:defRPr>
            </a:lvl6pPr>
            <a:lvl7pPr lvl="6" algn="ctr" rtl="0">
              <a:spcBef>
                <a:spcPts val="0"/>
              </a:spcBef>
              <a:buClr>
                <a:schemeClr val="dk2"/>
              </a:buClr>
              <a:buSzPct val="100000"/>
              <a:buNone/>
              <a:defRPr sz="2200">
                <a:solidFill>
                  <a:schemeClr val="dk2"/>
                </a:solidFill>
              </a:defRPr>
            </a:lvl7pPr>
            <a:lvl8pPr lvl="7" algn="ctr" rtl="0">
              <a:spcBef>
                <a:spcPts val="0"/>
              </a:spcBef>
              <a:buClr>
                <a:schemeClr val="dk2"/>
              </a:buClr>
              <a:buSzPct val="100000"/>
              <a:buNone/>
              <a:defRPr sz="2200">
                <a:solidFill>
                  <a:schemeClr val="dk2"/>
                </a:solidFill>
              </a:defRPr>
            </a:lvl8pPr>
            <a:lvl9pPr lvl="8" algn="ctr" rtl="0">
              <a:spcBef>
                <a:spcPts val="0"/>
              </a:spcBef>
              <a:buClr>
                <a:schemeClr val="dk2"/>
              </a:buClr>
              <a:buSzPct val="100000"/>
              <a:buNone/>
              <a:defRPr sz="2200">
                <a:solidFill>
                  <a:schemeClr val="dk2"/>
                </a:solidFil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1579727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913490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2074757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2276067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9244899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3693521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304783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9259389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0178176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406258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Heritage Phone">
    <p:bg>
      <p:bgPr>
        <a:solidFill>
          <a:srgbClr val="FCBB69"/>
        </a:solidFill>
        <a:effectLst/>
      </p:bgPr>
    </p:bg>
    <p:spTree>
      <p:nvGrpSpPr>
        <p:cNvPr id="1" name="Shape 71"/>
        <p:cNvGrpSpPr/>
        <p:nvPr/>
      </p:nvGrpSpPr>
      <p:grpSpPr>
        <a:xfrm>
          <a:off x="0" y="0"/>
          <a:ext cx="0" cy="0"/>
          <a:chOff x="0" y="0"/>
          <a:chExt cx="0" cy="0"/>
        </a:xfrm>
      </p:grpSpPr>
      <p:pic>
        <p:nvPicPr>
          <p:cNvPr id="72" name="Shape 72" descr="CA_Silhouettes_RGB-19.png"/>
          <p:cNvPicPr preferRelativeResize="0"/>
          <p:nvPr/>
        </p:nvPicPr>
        <p:blipFill>
          <a:blip r:embed="rId2">
            <a:alphaModFix/>
          </a:blip>
          <a:stretch>
            <a:fillRect/>
          </a:stretch>
        </p:blipFill>
        <p:spPr>
          <a:xfrm>
            <a:off x="4169375" y="-208575"/>
            <a:ext cx="4752628" cy="5352071"/>
          </a:xfrm>
          <a:prstGeom prst="rect">
            <a:avLst/>
          </a:prstGeom>
          <a:noFill/>
          <a:ln>
            <a:noFill/>
          </a:ln>
        </p:spPr>
      </p:pic>
      <p:pic>
        <p:nvPicPr>
          <p:cNvPr id="73" name="Shape 73"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74" name="Shape 74"/>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marL="0" marR="0" lvl="0" indent="0" algn="l" rtl="0">
              <a:lnSpc>
                <a:spcPct val="130000"/>
              </a:lnSpc>
              <a:spcBef>
                <a:spcPts val="0"/>
              </a:spcBef>
              <a:spcAft>
                <a:spcPts val="900"/>
              </a:spcAft>
              <a:buClr>
                <a:srgbClr val="004888"/>
              </a:buClr>
              <a:buSzPct val="100000"/>
              <a:buFont typeface="Open Sans"/>
              <a:buNone/>
              <a:defRPr sz="2200">
                <a:solidFill>
                  <a:srgbClr val="004888"/>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75" name="Shape 75"/>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4888"/>
              </a:buClr>
              <a:buSzPct val="100000"/>
              <a:buFont typeface="Open Sans"/>
              <a:defRPr sz="3600">
                <a:solidFill>
                  <a:srgbClr val="004888"/>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76" name="Shape 76"/>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5977561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8476793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0951990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43412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Heritage Basket">
    <p:bg>
      <p:bgPr>
        <a:solidFill>
          <a:srgbClr val="FCBB69"/>
        </a:solidFill>
        <a:effectLst/>
      </p:bgPr>
    </p:bg>
    <p:spTree>
      <p:nvGrpSpPr>
        <p:cNvPr id="1" name="Shape 77"/>
        <p:cNvGrpSpPr/>
        <p:nvPr/>
      </p:nvGrpSpPr>
      <p:grpSpPr>
        <a:xfrm>
          <a:off x="0" y="0"/>
          <a:ext cx="0" cy="0"/>
          <a:chOff x="0" y="0"/>
          <a:chExt cx="0" cy="0"/>
        </a:xfrm>
      </p:grpSpPr>
      <p:pic>
        <p:nvPicPr>
          <p:cNvPr id="78" name="Shape 78"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pic>
        <p:nvPicPr>
          <p:cNvPr id="79" name="Shape 79" descr="CA_Silhouettes_RGB-20.png"/>
          <p:cNvPicPr preferRelativeResize="0"/>
          <p:nvPr/>
        </p:nvPicPr>
        <p:blipFill rotWithShape="1">
          <a:blip r:embed="rId3">
            <a:alphaModFix/>
          </a:blip>
          <a:srcRect l="10770" t="8946" b="15238"/>
          <a:stretch/>
        </p:blipFill>
        <p:spPr>
          <a:xfrm>
            <a:off x="4369873" y="523214"/>
            <a:ext cx="4679023" cy="4233121"/>
          </a:xfrm>
          <a:prstGeom prst="rect">
            <a:avLst/>
          </a:prstGeom>
          <a:noFill/>
          <a:ln>
            <a:noFill/>
          </a:ln>
        </p:spPr>
      </p:pic>
      <p:sp>
        <p:nvSpPr>
          <p:cNvPr id="80" name="Shape 80"/>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marL="0" marR="0" lvl="0" indent="0" algn="l" rtl="0">
              <a:lnSpc>
                <a:spcPct val="130000"/>
              </a:lnSpc>
              <a:spcBef>
                <a:spcPts val="0"/>
              </a:spcBef>
              <a:spcAft>
                <a:spcPts val="900"/>
              </a:spcAft>
              <a:buClr>
                <a:srgbClr val="004888"/>
              </a:buClr>
              <a:buSzPct val="100000"/>
              <a:buFont typeface="Open Sans"/>
              <a:buNone/>
              <a:defRPr sz="2200">
                <a:solidFill>
                  <a:srgbClr val="004888"/>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81" name="Shape 81"/>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4888"/>
              </a:buClr>
              <a:buSzPct val="100000"/>
              <a:buFont typeface="Open Sans"/>
              <a:defRPr sz="3600">
                <a:solidFill>
                  <a:srgbClr val="004888"/>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82" name="Shape 82"/>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Inventive Speech">
    <p:bg>
      <p:bgPr>
        <a:solidFill>
          <a:srgbClr val="FBC0AD"/>
        </a:solidFill>
        <a:effectLst/>
      </p:bgPr>
    </p:bg>
    <p:spTree>
      <p:nvGrpSpPr>
        <p:cNvPr id="1" name="Shape 83"/>
        <p:cNvGrpSpPr/>
        <p:nvPr/>
      </p:nvGrpSpPr>
      <p:grpSpPr>
        <a:xfrm>
          <a:off x="0" y="0"/>
          <a:ext cx="0" cy="0"/>
          <a:chOff x="0" y="0"/>
          <a:chExt cx="0" cy="0"/>
        </a:xfrm>
      </p:grpSpPr>
      <p:pic>
        <p:nvPicPr>
          <p:cNvPr id="84" name="Shape 84" descr="CA_SpeechBubbles_RGB-05.png"/>
          <p:cNvPicPr preferRelativeResize="0"/>
          <p:nvPr/>
        </p:nvPicPr>
        <p:blipFill rotWithShape="1">
          <a:blip r:embed="rId2">
            <a:alphaModFix/>
          </a:blip>
          <a:srcRect l="16352" t="53000"/>
          <a:stretch/>
        </p:blipFill>
        <p:spPr>
          <a:xfrm>
            <a:off x="2" y="0"/>
            <a:ext cx="6915647" cy="4137522"/>
          </a:xfrm>
          <a:prstGeom prst="rect">
            <a:avLst/>
          </a:prstGeom>
          <a:noFill/>
          <a:ln>
            <a:noFill/>
          </a:ln>
        </p:spPr>
      </p:pic>
      <p:pic>
        <p:nvPicPr>
          <p:cNvPr id="85" name="Shape 85"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86" name="Shape 86"/>
          <p:cNvSpPr txBox="1">
            <a:spLocks noGrp="1"/>
          </p:cNvSpPr>
          <p:nvPr>
            <p:ph type="subTitle" idx="1"/>
          </p:nvPr>
        </p:nvSpPr>
        <p:spPr>
          <a:xfrm>
            <a:off x="5842525" y="3278200"/>
            <a:ext cx="2804100" cy="1473300"/>
          </a:xfrm>
          <a:prstGeom prst="rect">
            <a:avLst/>
          </a:prstGeom>
        </p:spPr>
        <p:txBody>
          <a:bodyPr wrap="square" lIns="91425" tIns="91425" rIns="91425" bIns="91425" anchor="b" anchorCtr="0"/>
          <a:lstStyle>
            <a:lvl1pPr lvl="0" rtl="0">
              <a:spcBef>
                <a:spcPts val="0"/>
              </a:spcBef>
              <a:buClr>
                <a:srgbClr val="006278"/>
              </a:buClr>
              <a:buSzPct val="100000"/>
              <a:buFont typeface="Open Sans"/>
              <a:buNone/>
              <a:defRPr sz="2200">
                <a:solidFill>
                  <a:srgbClr val="006278"/>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87" name="Shape 87"/>
          <p:cNvSpPr txBox="1">
            <a:spLocks noGrp="1"/>
          </p:cNvSpPr>
          <p:nvPr>
            <p:ph type="ctrTitle"/>
          </p:nvPr>
        </p:nvSpPr>
        <p:spPr>
          <a:xfrm>
            <a:off x="443675" y="216475"/>
            <a:ext cx="5514300" cy="2886900"/>
          </a:xfrm>
          <a:prstGeom prst="rect">
            <a:avLst/>
          </a:prstGeom>
        </p:spPr>
        <p:txBody>
          <a:bodyPr wrap="square" lIns="91425" tIns="91425" rIns="91425" bIns="91425" anchor="t" anchorCtr="0"/>
          <a:lstStyle>
            <a:lvl1pPr lvl="0" rtl="0">
              <a:spcBef>
                <a:spcPts val="0"/>
              </a:spcBef>
              <a:buClr>
                <a:srgbClr val="FBC0AD"/>
              </a:buClr>
              <a:buSzPct val="100000"/>
              <a:buFont typeface="Open Sans"/>
              <a:defRPr sz="3600">
                <a:solidFill>
                  <a:srgbClr val="FBC0AD"/>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88" name="Shape 88"/>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Inventive Chairs">
    <p:bg>
      <p:bgPr>
        <a:solidFill>
          <a:srgbClr val="FBC0AD"/>
        </a:solidFill>
        <a:effectLst/>
      </p:bgPr>
    </p:bg>
    <p:spTree>
      <p:nvGrpSpPr>
        <p:cNvPr id="1" name="Shape 89"/>
        <p:cNvGrpSpPr/>
        <p:nvPr/>
      </p:nvGrpSpPr>
      <p:grpSpPr>
        <a:xfrm>
          <a:off x="0" y="0"/>
          <a:ext cx="0" cy="0"/>
          <a:chOff x="0" y="0"/>
          <a:chExt cx="0" cy="0"/>
        </a:xfrm>
      </p:grpSpPr>
      <p:pic>
        <p:nvPicPr>
          <p:cNvPr id="90" name="Shape 90"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91" name="Shape 91"/>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lvl="0" rtl="0">
              <a:lnSpc>
                <a:spcPct val="130000"/>
              </a:lnSpc>
              <a:spcBef>
                <a:spcPts val="0"/>
              </a:spcBef>
              <a:buClr>
                <a:srgbClr val="006278"/>
              </a:buClr>
              <a:buSzPct val="100000"/>
              <a:buFont typeface="Open Sans"/>
              <a:buNone/>
              <a:defRPr sz="2200">
                <a:solidFill>
                  <a:srgbClr val="006278"/>
                </a:solidFill>
                <a:latin typeface="Open Sans"/>
                <a:ea typeface="Open Sans"/>
                <a:cs typeface="Open Sans"/>
                <a:sym typeface="Open Sans"/>
              </a:defRPr>
            </a:lvl1pPr>
            <a:lvl2pPr lvl="1" algn="ctr" rtl="0">
              <a:spcBef>
                <a:spcPts val="0"/>
              </a:spcBef>
              <a:buClr>
                <a:srgbClr val="006278"/>
              </a:buClr>
              <a:buSzPct val="100000"/>
              <a:buNone/>
              <a:defRPr sz="3000">
                <a:solidFill>
                  <a:srgbClr val="006278"/>
                </a:solidFill>
              </a:defRPr>
            </a:lvl2pPr>
            <a:lvl3pPr lvl="2" algn="ctr" rtl="0">
              <a:spcBef>
                <a:spcPts val="0"/>
              </a:spcBef>
              <a:buClr>
                <a:srgbClr val="006278"/>
              </a:buClr>
              <a:buSzPct val="100000"/>
              <a:buNone/>
              <a:defRPr sz="3000">
                <a:solidFill>
                  <a:srgbClr val="006278"/>
                </a:solidFill>
              </a:defRPr>
            </a:lvl3pPr>
            <a:lvl4pPr lvl="3" algn="ctr" rtl="0">
              <a:spcBef>
                <a:spcPts val="0"/>
              </a:spcBef>
              <a:buClr>
                <a:srgbClr val="006278"/>
              </a:buClr>
              <a:buSzPct val="100000"/>
              <a:buNone/>
              <a:defRPr sz="3000">
                <a:solidFill>
                  <a:srgbClr val="006278"/>
                </a:solidFill>
              </a:defRPr>
            </a:lvl4pPr>
            <a:lvl5pPr lvl="4" algn="ctr" rtl="0">
              <a:spcBef>
                <a:spcPts val="0"/>
              </a:spcBef>
              <a:buClr>
                <a:srgbClr val="006278"/>
              </a:buClr>
              <a:buSzPct val="100000"/>
              <a:buNone/>
              <a:defRPr sz="3000">
                <a:solidFill>
                  <a:srgbClr val="006278"/>
                </a:solidFill>
              </a:defRPr>
            </a:lvl5pPr>
            <a:lvl6pPr lvl="5" algn="ctr" rtl="0">
              <a:spcBef>
                <a:spcPts val="0"/>
              </a:spcBef>
              <a:buClr>
                <a:srgbClr val="006278"/>
              </a:buClr>
              <a:buSzPct val="100000"/>
              <a:buNone/>
              <a:defRPr sz="3000">
                <a:solidFill>
                  <a:srgbClr val="006278"/>
                </a:solidFill>
              </a:defRPr>
            </a:lvl6pPr>
            <a:lvl7pPr lvl="6" algn="ctr" rtl="0">
              <a:spcBef>
                <a:spcPts val="0"/>
              </a:spcBef>
              <a:buClr>
                <a:srgbClr val="006278"/>
              </a:buClr>
              <a:buSzPct val="100000"/>
              <a:buNone/>
              <a:defRPr sz="3000">
                <a:solidFill>
                  <a:srgbClr val="006278"/>
                </a:solidFill>
              </a:defRPr>
            </a:lvl7pPr>
            <a:lvl8pPr lvl="7" algn="ctr" rtl="0">
              <a:spcBef>
                <a:spcPts val="0"/>
              </a:spcBef>
              <a:buClr>
                <a:srgbClr val="006278"/>
              </a:buClr>
              <a:buSzPct val="100000"/>
              <a:buNone/>
              <a:defRPr sz="3000">
                <a:solidFill>
                  <a:srgbClr val="006278"/>
                </a:solidFill>
              </a:defRPr>
            </a:lvl8pPr>
            <a:lvl9pPr lvl="8" algn="ctr" rtl="0">
              <a:spcBef>
                <a:spcPts val="0"/>
              </a:spcBef>
              <a:buClr>
                <a:srgbClr val="006278"/>
              </a:buClr>
              <a:buSzPct val="100000"/>
              <a:buNone/>
              <a:defRPr sz="3000">
                <a:solidFill>
                  <a:srgbClr val="006278"/>
                </a:solidFill>
              </a:defRPr>
            </a:lvl9pPr>
          </a:lstStyle>
          <a:p>
            <a:endParaRPr/>
          </a:p>
        </p:txBody>
      </p:sp>
      <p:sp>
        <p:nvSpPr>
          <p:cNvPr id="92" name="Shape 92"/>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6278"/>
              </a:buClr>
              <a:buSzPct val="100000"/>
              <a:buFont typeface="Open Sans"/>
              <a:defRPr sz="3600">
                <a:solidFill>
                  <a:srgbClr val="006278"/>
                </a:solidFill>
                <a:latin typeface="Open Sans"/>
                <a:ea typeface="Open Sans"/>
                <a:cs typeface="Open Sans"/>
                <a:sym typeface="Open Sans"/>
              </a:defRPr>
            </a:lvl1pPr>
            <a:lvl2pPr lvl="1" algn="ctr" rtl="0">
              <a:spcBef>
                <a:spcPts val="0"/>
              </a:spcBef>
              <a:buClr>
                <a:srgbClr val="006278"/>
              </a:buClr>
              <a:buSzPct val="100000"/>
              <a:defRPr sz="4800">
                <a:solidFill>
                  <a:srgbClr val="006278"/>
                </a:solidFill>
              </a:defRPr>
            </a:lvl2pPr>
            <a:lvl3pPr lvl="2" algn="ctr" rtl="0">
              <a:spcBef>
                <a:spcPts val="0"/>
              </a:spcBef>
              <a:buClr>
                <a:srgbClr val="006278"/>
              </a:buClr>
              <a:buSzPct val="100000"/>
              <a:defRPr sz="4800">
                <a:solidFill>
                  <a:srgbClr val="006278"/>
                </a:solidFill>
              </a:defRPr>
            </a:lvl3pPr>
            <a:lvl4pPr lvl="3" algn="ctr" rtl="0">
              <a:spcBef>
                <a:spcPts val="0"/>
              </a:spcBef>
              <a:buClr>
                <a:srgbClr val="006278"/>
              </a:buClr>
              <a:buSzPct val="100000"/>
              <a:defRPr sz="4800">
                <a:solidFill>
                  <a:srgbClr val="006278"/>
                </a:solidFill>
              </a:defRPr>
            </a:lvl4pPr>
            <a:lvl5pPr lvl="4" algn="ctr" rtl="0">
              <a:spcBef>
                <a:spcPts val="0"/>
              </a:spcBef>
              <a:buClr>
                <a:srgbClr val="006278"/>
              </a:buClr>
              <a:buSzPct val="100000"/>
              <a:defRPr sz="4800">
                <a:solidFill>
                  <a:srgbClr val="006278"/>
                </a:solidFill>
              </a:defRPr>
            </a:lvl5pPr>
            <a:lvl6pPr lvl="5" algn="ctr" rtl="0">
              <a:spcBef>
                <a:spcPts val="0"/>
              </a:spcBef>
              <a:buClr>
                <a:srgbClr val="006278"/>
              </a:buClr>
              <a:buSzPct val="100000"/>
              <a:defRPr sz="4800">
                <a:solidFill>
                  <a:srgbClr val="006278"/>
                </a:solidFill>
              </a:defRPr>
            </a:lvl6pPr>
            <a:lvl7pPr lvl="6" algn="ctr" rtl="0">
              <a:spcBef>
                <a:spcPts val="0"/>
              </a:spcBef>
              <a:buClr>
                <a:srgbClr val="006278"/>
              </a:buClr>
              <a:buSzPct val="100000"/>
              <a:defRPr sz="4800">
                <a:solidFill>
                  <a:srgbClr val="006278"/>
                </a:solidFill>
              </a:defRPr>
            </a:lvl7pPr>
            <a:lvl8pPr lvl="7" algn="ctr" rtl="0">
              <a:spcBef>
                <a:spcPts val="0"/>
              </a:spcBef>
              <a:buClr>
                <a:srgbClr val="006278"/>
              </a:buClr>
              <a:buSzPct val="100000"/>
              <a:defRPr sz="4800">
                <a:solidFill>
                  <a:srgbClr val="006278"/>
                </a:solidFill>
              </a:defRPr>
            </a:lvl8pPr>
            <a:lvl9pPr lvl="8" algn="ctr" rtl="0">
              <a:spcBef>
                <a:spcPts val="0"/>
              </a:spcBef>
              <a:buClr>
                <a:srgbClr val="006278"/>
              </a:buClr>
              <a:buSzPct val="100000"/>
              <a:defRPr sz="4800">
                <a:solidFill>
                  <a:srgbClr val="006278"/>
                </a:solidFill>
              </a:defRPr>
            </a:lvl9pPr>
          </a:lstStyle>
          <a:p>
            <a:endParaRPr/>
          </a:p>
        </p:txBody>
      </p:sp>
      <p:pic>
        <p:nvPicPr>
          <p:cNvPr id="93" name="Shape 93" descr="inventiveteal_plastic_chairs.png"/>
          <p:cNvPicPr preferRelativeResize="0"/>
          <p:nvPr/>
        </p:nvPicPr>
        <p:blipFill>
          <a:blip r:embed="rId3">
            <a:alphaModFix/>
          </a:blip>
          <a:stretch>
            <a:fillRect/>
          </a:stretch>
        </p:blipFill>
        <p:spPr>
          <a:xfrm>
            <a:off x="4771037" y="1482500"/>
            <a:ext cx="4190776" cy="3087852"/>
          </a:xfrm>
          <a:prstGeom prst="rect">
            <a:avLst/>
          </a:prstGeom>
          <a:noFill/>
          <a:ln>
            <a:noFill/>
          </a:ln>
        </p:spPr>
      </p:pic>
      <p:sp>
        <p:nvSpPr>
          <p:cNvPr id="94" name="Shape 94"/>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ver Inventive Mugs">
    <p:bg>
      <p:bgPr>
        <a:solidFill>
          <a:srgbClr val="FBC0AD"/>
        </a:solidFill>
        <a:effectLst/>
      </p:bgPr>
    </p:bg>
    <p:spTree>
      <p:nvGrpSpPr>
        <p:cNvPr id="1" name="Shape 95"/>
        <p:cNvGrpSpPr/>
        <p:nvPr/>
      </p:nvGrpSpPr>
      <p:grpSpPr>
        <a:xfrm>
          <a:off x="0" y="0"/>
          <a:ext cx="0" cy="0"/>
          <a:chOff x="0" y="0"/>
          <a:chExt cx="0" cy="0"/>
        </a:xfrm>
      </p:grpSpPr>
      <p:pic>
        <p:nvPicPr>
          <p:cNvPr id="96" name="Shape 96"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97" name="Shape 97"/>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lvl="0" rtl="0">
              <a:lnSpc>
                <a:spcPct val="130000"/>
              </a:lnSpc>
              <a:spcBef>
                <a:spcPts val="0"/>
              </a:spcBef>
              <a:buClr>
                <a:srgbClr val="006278"/>
              </a:buClr>
              <a:buSzPct val="100000"/>
              <a:buFont typeface="Open Sans"/>
              <a:buNone/>
              <a:defRPr sz="2200">
                <a:solidFill>
                  <a:srgbClr val="006278"/>
                </a:solidFill>
                <a:latin typeface="Open Sans"/>
                <a:ea typeface="Open Sans"/>
                <a:cs typeface="Open Sans"/>
                <a:sym typeface="Open Sans"/>
              </a:defRPr>
            </a:lvl1pPr>
            <a:lvl2pPr lvl="1" algn="ctr" rtl="0">
              <a:spcBef>
                <a:spcPts val="0"/>
              </a:spcBef>
              <a:buClr>
                <a:srgbClr val="006278"/>
              </a:buClr>
              <a:buSzPct val="100000"/>
              <a:buNone/>
              <a:defRPr sz="3000">
                <a:solidFill>
                  <a:srgbClr val="006278"/>
                </a:solidFill>
              </a:defRPr>
            </a:lvl2pPr>
            <a:lvl3pPr lvl="2" algn="ctr" rtl="0">
              <a:spcBef>
                <a:spcPts val="0"/>
              </a:spcBef>
              <a:buClr>
                <a:srgbClr val="006278"/>
              </a:buClr>
              <a:buSzPct val="100000"/>
              <a:buNone/>
              <a:defRPr sz="3000">
                <a:solidFill>
                  <a:srgbClr val="006278"/>
                </a:solidFill>
              </a:defRPr>
            </a:lvl3pPr>
            <a:lvl4pPr lvl="3" algn="ctr" rtl="0">
              <a:spcBef>
                <a:spcPts val="0"/>
              </a:spcBef>
              <a:buClr>
                <a:srgbClr val="006278"/>
              </a:buClr>
              <a:buSzPct val="100000"/>
              <a:buNone/>
              <a:defRPr sz="3000">
                <a:solidFill>
                  <a:srgbClr val="006278"/>
                </a:solidFill>
              </a:defRPr>
            </a:lvl4pPr>
            <a:lvl5pPr lvl="4" algn="ctr" rtl="0">
              <a:spcBef>
                <a:spcPts val="0"/>
              </a:spcBef>
              <a:buClr>
                <a:srgbClr val="006278"/>
              </a:buClr>
              <a:buSzPct val="100000"/>
              <a:buNone/>
              <a:defRPr sz="3000">
                <a:solidFill>
                  <a:srgbClr val="006278"/>
                </a:solidFill>
              </a:defRPr>
            </a:lvl5pPr>
            <a:lvl6pPr lvl="5" algn="ctr" rtl="0">
              <a:spcBef>
                <a:spcPts val="0"/>
              </a:spcBef>
              <a:buClr>
                <a:srgbClr val="006278"/>
              </a:buClr>
              <a:buSzPct val="100000"/>
              <a:buNone/>
              <a:defRPr sz="3000">
                <a:solidFill>
                  <a:srgbClr val="006278"/>
                </a:solidFill>
              </a:defRPr>
            </a:lvl6pPr>
            <a:lvl7pPr lvl="6" algn="ctr" rtl="0">
              <a:spcBef>
                <a:spcPts val="0"/>
              </a:spcBef>
              <a:buClr>
                <a:srgbClr val="006278"/>
              </a:buClr>
              <a:buSzPct val="100000"/>
              <a:buNone/>
              <a:defRPr sz="3000">
                <a:solidFill>
                  <a:srgbClr val="006278"/>
                </a:solidFill>
              </a:defRPr>
            </a:lvl7pPr>
            <a:lvl8pPr lvl="7" algn="ctr" rtl="0">
              <a:spcBef>
                <a:spcPts val="0"/>
              </a:spcBef>
              <a:buClr>
                <a:srgbClr val="006278"/>
              </a:buClr>
              <a:buSzPct val="100000"/>
              <a:buNone/>
              <a:defRPr sz="3000">
                <a:solidFill>
                  <a:srgbClr val="006278"/>
                </a:solidFill>
              </a:defRPr>
            </a:lvl8pPr>
            <a:lvl9pPr lvl="8" algn="ctr" rtl="0">
              <a:spcBef>
                <a:spcPts val="0"/>
              </a:spcBef>
              <a:buClr>
                <a:srgbClr val="006278"/>
              </a:buClr>
              <a:buSzPct val="100000"/>
              <a:buNone/>
              <a:defRPr sz="3000">
                <a:solidFill>
                  <a:srgbClr val="006278"/>
                </a:solidFill>
              </a:defRPr>
            </a:lvl9pPr>
          </a:lstStyle>
          <a:p>
            <a:endParaRPr/>
          </a:p>
        </p:txBody>
      </p:sp>
      <p:sp>
        <p:nvSpPr>
          <p:cNvPr id="98" name="Shape 98"/>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6278"/>
              </a:buClr>
              <a:buSzPct val="100000"/>
              <a:buFont typeface="Open Sans"/>
              <a:defRPr sz="3600">
                <a:solidFill>
                  <a:srgbClr val="006278"/>
                </a:solidFill>
                <a:latin typeface="Open Sans"/>
                <a:ea typeface="Open Sans"/>
                <a:cs typeface="Open Sans"/>
                <a:sym typeface="Open Sans"/>
              </a:defRPr>
            </a:lvl1pPr>
            <a:lvl2pPr lvl="1" algn="ctr" rtl="0">
              <a:spcBef>
                <a:spcPts val="0"/>
              </a:spcBef>
              <a:buClr>
                <a:srgbClr val="006278"/>
              </a:buClr>
              <a:buSzPct val="100000"/>
              <a:defRPr sz="4800">
                <a:solidFill>
                  <a:srgbClr val="006278"/>
                </a:solidFill>
              </a:defRPr>
            </a:lvl2pPr>
            <a:lvl3pPr lvl="2" algn="ctr" rtl="0">
              <a:spcBef>
                <a:spcPts val="0"/>
              </a:spcBef>
              <a:buClr>
                <a:srgbClr val="006278"/>
              </a:buClr>
              <a:buSzPct val="100000"/>
              <a:defRPr sz="4800">
                <a:solidFill>
                  <a:srgbClr val="006278"/>
                </a:solidFill>
              </a:defRPr>
            </a:lvl3pPr>
            <a:lvl4pPr lvl="3" algn="ctr" rtl="0">
              <a:spcBef>
                <a:spcPts val="0"/>
              </a:spcBef>
              <a:buClr>
                <a:srgbClr val="006278"/>
              </a:buClr>
              <a:buSzPct val="100000"/>
              <a:defRPr sz="4800">
                <a:solidFill>
                  <a:srgbClr val="006278"/>
                </a:solidFill>
              </a:defRPr>
            </a:lvl4pPr>
            <a:lvl5pPr lvl="4" algn="ctr" rtl="0">
              <a:spcBef>
                <a:spcPts val="0"/>
              </a:spcBef>
              <a:buClr>
                <a:srgbClr val="006278"/>
              </a:buClr>
              <a:buSzPct val="100000"/>
              <a:defRPr sz="4800">
                <a:solidFill>
                  <a:srgbClr val="006278"/>
                </a:solidFill>
              </a:defRPr>
            </a:lvl5pPr>
            <a:lvl6pPr lvl="5" algn="ctr" rtl="0">
              <a:spcBef>
                <a:spcPts val="0"/>
              </a:spcBef>
              <a:buClr>
                <a:srgbClr val="006278"/>
              </a:buClr>
              <a:buSzPct val="100000"/>
              <a:defRPr sz="4800">
                <a:solidFill>
                  <a:srgbClr val="006278"/>
                </a:solidFill>
              </a:defRPr>
            </a:lvl6pPr>
            <a:lvl7pPr lvl="6" algn="ctr" rtl="0">
              <a:spcBef>
                <a:spcPts val="0"/>
              </a:spcBef>
              <a:buClr>
                <a:srgbClr val="006278"/>
              </a:buClr>
              <a:buSzPct val="100000"/>
              <a:defRPr sz="4800">
                <a:solidFill>
                  <a:srgbClr val="006278"/>
                </a:solidFill>
              </a:defRPr>
            </a:lvl7pPr>
            <a:lvl8pPr lvl="7" algn="ctr" rtl="0">
              <a:spcBef>
                <a:spcPts val="0"/>
              </a:spcBef>
              <a:buClr>
                <a:srgbClr val="006278"/>
              </a:buClr>
              <a:buSzPct val="100000"/>
              <a:defRPr sz="4800">
                <a:solidFill>
                  <a:srgbClr val="006278"/>
                </a:solidFill>
              </a:defRPr>
            </a:lvl8pPr>
            <a:lvl9pPr lvl="8" algn="ctr" rtl="0">
              <a:spcBef>
                <a:spcPts val="0"/>
              </a:spcBef>
              <a:buClr>
                <a:srgbClr val="006278"/>
              </a:buClr>
              <a:buSzPct val="100000"/>
              <a:defRPr sz="4800">
                <a:solidFill>
                  <a:srgbClr val="006278"/>
                </a:solidFill>
              </a:defRPr>
            </a:lvl9pPr>
          </a:lstStyle>
          <a:p>
            <a:endParaRPr/>
          </a:p>
        </p:txBody>
      </p:sp>
      <p:pic>
        <p:nvPicPr>
          <p:cNvPr id="99" name="Shape 99" descr="inventiveteal_mugs.png"/>
          <p:cNvPicPr preferRelativeResize="0"/>
          <p:nvPr/>
        </p:nvPicPr>
        <p:blipFill>
          <a:blip r:embed="rId3">
            <a:alphaModFix/>
          </a:blip>
          <a:stretch>
            <a:fillRect/>
          </a:stretch>
        </p:blipFill>
        <p:spPr>
          <a:xfrm>
            <a:off x="4902800" y="1449125"/>
            <a:ext cx="3893402" cy="2574951"/>
          </a:xfrm>
          <a:prstGeom prst="rect">
            <a:avLst/>
          </a:prstGeom>
          <a:noFill/>
          <a:ln>
            <a:noFill/>
          </a:ln>
        </p:spPr>
      </p:pic>
      <p:sp>
        <p:nvSpPr>
          <p:cNvPr id="100" name="Shape 100"/>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ver_Inventive 2">
    <p:bg>
      <p:bgPr>
        <a:solidFill>
          <a:srgbClr val="FBC0AD"/>
        </a:solidFill>
        <a:effectLst/>
      </p:bgPr>
    </p:bg>
    <p:spTree>
      <p:nvGrpSpPr>
        <p:cNvPr id="1" name="Shape 101"/>
        <p:cNvGrpSpPr/>
        <p:nvPr/>
      </p:nvGrpSpPr>
      <p:grpSpPr>
        <a:xfrm>
          <a:off x="0" y="0"/>
          <a:ext cx="0" cy="0"/>
          <a:chOff x="0" y="0"/>
          <a:chExt cx="0" cy="0"/>
        </a:xfrm>
      </p:grpSpPr>
      <p:pic>
        <p:nvPicPr>
          <p:cNvPr id="102" name="Shape 102" descr="CA_Silhouettes_RGB-12.png"/>
          <p:cNvPicPr preferRelativeResize="0"/>
          <p:nvPr/>
        </p:nvPicPr>
        <p:blipFill>
          <a:blip r:embed="rId2">
            <a:alphaModFix/>
          </a:blip>
          <a:stretch>
            <a:fillRect/>
          </a:stretch>
        </p:blipFill>
        <p:spPr>
          <a:xfrm>
            <a:off x="3967211" y="-179275"/>
            <a:ext cx="5092305" cy="5421952"/>
          </a:xfrm>
          <a:prstGeom prst="rect">
            <a:avLst/>
          </a:prstGeom>
          <a:noFill/>
          <a:ln>
            <a:noFill/>
          </a:ln>
        </p:spPr>
      </p:pic>
      <p:pic>
        <p:nvPicPr>
          <p:cNvPr id="103" name="Shape 103"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104" name="Shape 104"/>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lvl="0" rtl="0">
              <a:lnSpc>
                <a:spcPct val="130000"/>
              </a:lnSpc>
              <a:spcBef>
                <a:spcPts val="0"/>
              </a:spcBef>
              <a:buClr>
                <a:srgbClr val="006278"/>
              </a:buClr>
              <a:buSzPct val="100000"/>
              <a:buFont typeface="Open Sans"/>
              <a:buNone/>
              <a:defRPr sz="2200">
                <a:solidFill>
                  <a:srgbClr val="006278"/>
                </a:solidFill>
                <a:latin typeface="Open Sans"/>
                <a:ea typeface="Open Sans"/>
                <a:cs typeface="Open Sans"/>
                <a:sym typeface="Open Sans"/>
              </a:defRPr>
            </a:lvl1pPr>
            <a:lvl2pPr lvl="1" algn="ctr" rtl="0">
              <a:spcBef>
                <a:spcPts val="0"/>
              </a:spcBef>
              <a:buClr>
                <a:srgbClr val="006278"/>
              </a:buClr>
              <a:buSzPct val="100000"/>
              <a:buNone/>
              <a:defRPr sz="3000">
                <a:solidFill>
                  <a:srgbClr val="006278"/>
                </a:solidFill>
              </a:defRPr>
            </a:lvl2pPr>
            <a:lvl3pPr lvl="2" algn="ctr" rtl="0">
              <a:spcBef>
                <a:spcPts val="0"/>
              </a:spcBef>
              <a:buClr>
                <a:srgbClr val="006278"/>
              </a:buClr>
              <a:buSzPct val="100000"/>
              <a:buNone/>
              <a:defRPr sz="3000">
                <a:solidFill>
                  <a:srgbClr val="006278"/>
                </a:solidFill>
              </a:defRPr>
            </a:lvl3pPr>
            <a:lvl4pPr lvl="3" algn="ctr" rtl="0">
              <a:spcBef>
                <a:spcPts val="0"/>
              </a:spcBef>
              <a:buClr>
                <a:srgbClr val="006278"/>
              </a:buClr>
              <a:buSzPct val="100000"/>
              <a:buNone/>
              <a:defRPr sz="3000">
                <a:solidFill>
                  <a:srgbClr val="006278"/>
                </a:solidFill>
              </a:defRPr>
            </a:lvl4pPr>
            <a:lvl5pPr lvl="4" algn="ctr" rtl="0">
              <a:spcBef>
                <a:spcPts val="0"/>
              </a:spcBef>
              <a:buClr>
                <a:srgbClr val="006278"/>
              </a:buClr>
              <a:buSzPct val="100000"/>
              <a:buNone/>
              <a:defRPr sz="3000">
                <a:solidFill>
                  <a:srgbClr val="006278"/>
                </a:solidFill>
              </a:defRPr>
            </a:lvl5pPr>
            <a:lvl6pPr lvl="5" algn="ctr" rtl="0">
              <a:spcBef>
                <a:spcPts val="0"/>
              </a:spcBef>
              <a:buClr>
                <a:srgbClr val="006278"/>
              </a:buClr>
              <a:buSzPct val="100000"/>
              <a:buNone/>
              <a:defRPr sz="3000">
                <a:solidFill>
                  <a:srgbClr val="006278"/>
                </a:solidFill>
              </a:defRPr>
            </a:lvl6pPr>
            <a:lvl7pPr lvl="6" algn="ctr" rtl="0">
              <a:spcBef>
                <a:spcPts val="0"/>
              </a:spcBef>
              <a:buClr>
                <a:srgbClr val="006278"/>
              </a:buClr>
              <a:buSzPct val="100000"/>
              <a:buNone/>
              <a:defRPr sz="3000">
                <a:solidFill>
                  <a:srgbClr val="006278"/>
                </a:solidFill>
              </a:defRPr>
            </a:lvl7pPr>
            <a:lvl8pPr lvl="7" algn="ctr" rtl="0">
              <a:spcBef>
                <a:spcPts val="0"/>
              </a:spcBef>
              <a:buClr>
                <a:srgbClr val="006278"/>
              </a:buClr>
              <a:buSzPct val="100000"/>
              <a:buNone/>
              <a:defRPr sz="3000">
                <a:solidFill>
                  <a:srgbClr val="006278"/>
                </a:solidFill>
              </a:defRPr>
            </a:lvl8pPr>
            <a:lvl9pPr lvl="8" algn="ctr" rtl="0">
              <a:spcBef>
                <a:spcPts val="0"/>
              </a:spcBef>
              <a:buClr>
                <a:srgbClr val="006278"/>
              </a:buClr>
              <a:buSzPct val="100000"/>
              <a:buNone/>
              <a:defRPr sz="3000">
                <a:solidFill>
                  <a:srgbClr val="006278"/>
                </a:solidFill>
              </a:defRPr>
            </a:lvl9pPr>
          </a:lstStyle>
          <a:p>
            <a:endParaRPr/>
          </a:p>
        </p:txBody>
      </p:sp>
      <p:sp>
        <p:nvSpPr>
          <p:cNvPr id="105" name="Shape 105"/>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6278"/>
              </a:buClr>
              <a:buSzPct val="100000"/>
              <a:buFont typeface="Open Sans"/>
              <a:defRPr sz="3600">
                <a:solidFill>
                  <a:srgbClr val="006278"/>
                </a:solidFill>
                <a:latin typeface="Open Sans"/>
                <a:ea typeface="Open Sans"/>
                <a:cs typeface="Open Sans"/>
                <a:sym typeface="Open Sans"/>
              </a:defRPr>
            </a:lvl1pPr>
            <a:lvl2pPr lvl="1" algn="ctr" rtl="0">
              <a:spcBef>
                <a:spcPts val="0"/>
              </a:spcBef>
              <a:buClr>
                <a:srgbClr val="006278"/>
              </a:buClr>
              <a:buSzPct val="100000"/>
              <a:defRPr sz="4800">
                <a:solidFill>
                  <a:srgbClr val="006278"/>
                </a:solidFill>
              </a:defRPr>
            </a:lvl2pPr>
            <a:lvl3pPr lvl="2" algn="ctr" rtl="0">
              <a:spcBef>
                <a:spcPts val="0"/>
              </a:spcBef>
              <a:buClr>
                <a:srgbClr val="006278"/>
              </a:buClr>
              <a:buSzPct val="100000"/>
              <a:defRPr sz="4800">
                <a:solidFill>
                  <a:srgbClr val="006278"/>
                </a:solidFill>
              </a:defRPr>
            </a:lvl3pPr>
            <a:lvl4pPr lvl="3" algn="ctr" rtl="0">
              <a:spcBef>
                <a:spcPts val="0"/>
              </a:spcBef>
              <a:buClr>
                <a:srgbClr val="006278"/>
              </a:buClr>
              <a:buSzPct val="100000"/>
              <a:defRPr sz="4800">
                <a:solidFill>
                  <a:srgbClr val="006278"/>
                </a:solidFill>
              </a:defRPr>
            </a:lvl4pPr>
            <a:lvl5pPr lvl="4" algn="ctr" rtl="0">
              <a:spcBef>
                <a:spcPts val="0"/>
              </a:spcBef>
              <a:buClr>
                <a:srgbClr val="006278"/>
              </a:buClr>
              <a:buSzPct val="100000"/>
              <a:defRPr sz="4800">
                <a:solidFill>
                  <a:srgbClr val="006278"/>
                </a:solidFill>
              </a:defRPr>
            </a:lvl5pPr>
            <a:lvl6pPr lvl="5" algn="ctr" rtl="0">
              <a:spcBef>
                <a:spcPts val="0"/>
              </a:spcBef>
              <a:buClr>
                <a:srgbClr val="006278"/>
              </a:buClr>
              <a:buSzPct val="100000"/>
              <a:defRPr sz="4800">
                <a:solidFill>
                  <a:srgbClr val="006278"/>
                </a:solidFill>
              </a:defRPr>
            </a:lvl6pPr>
            <a:lvl7pPr lvl="6" algn="ctr" rtl="0">
              <a:spcBef>
                <a:spcPts val="0"/>
              </a:spcBef>
              <a:buClr>
                <a:srgbClr val="006278"/>
              </a:buClr>
              <a:buSzPct val="100000"/>
              <a:defRPr sz="4800">
                <a:solidFill>
                  <a:srgbClr val="006278"/>
                </a:solidFill>
              </a:defRPr>
            </a:lvl7pPr>
            <a:lvl8pPr lvl="7" algn="ctr" rtl="0">
              <a:spcBef>
                <a:spcPts val="0"/>
              </a:spcBef>
              <a:buClr>
                <a:srgbClr val="006278"/>
              </a:buClr>
              <a:buSzPct val="100000"/>
              <a:defRPr sz="4800">
                <a:solidFill>
                  <a:srgbClr val="006278"/>
                </a:solidFill>
              </a:defRPr>
            </a:lvl8pPr>
            <a:lvl9pPr lvl="8" algn="ctr" rtl="0">
              <a:spcBef>
                <a:spcPts val="0"/>
              </a:spcBef>
              <a:buClr>
                <a:srgbClr val="006278"/>
              </a:buClr>
              <a:buSzPct val="100000"/>
              <a:defRPr sz="4800">
                <a:solidFill>
                  <a:srgbClr val="006278"/>
                </a:solidFill>
              </a:defRPr>
            </a:lvl9pPr>
          </a:lstStyle>
          <a:p>
            <a:endParaRPr/>
          </a:p>
        </p:txBody>
      </p:sp>
      <p:sp>
        <p:nvSpPr>
          <p:cNvPr id="106" name="Shape 106"/>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_Responsible 1">
    <p:bg>
      <p:bgPr>
        <a:solidFill>
          <a:srgbClr val="90CE9C"/>
        </a:solidFill>
        <a:effectLst/>
      </p:bgPr>
    </p:bg>
    <p:spTree>
      <p:nvGrpSpPr>
        <p:cNvPr id="1" name="Shape 107"/>
        <p:cNvGrpSpPr/>
        <p:nvPr/>
      </p:nvGrpSpPr>
      <p:grpSpPr>
        <a:xfrm>
          <a:off x="0" y="0"/>
          <a:ext cx="0" cy="0"/>
          <a:chOff x="0" y="0"/>
          <a:chExt cx="0" cy="0"/>
        </a:xfrm>
      </p:grpSpPr>
      <p:pic>
        <p:nvPicPr>
          <p:cNvPr id="108" name="Shape 108" descr="CA_SpeechBubbles_RGB-04.png"/>
          <p:cNvPicPr preferRelativeResize="0"/>
          <p:nvPr/>
        </p:nvPicPr>
        <p:blipFill rotWithShape="1">
          <a:blip r:embed="rId2">
            <a:alphaModFix/>
          </a:blip>
          <a:srcRect l="16352" t="53000"/>
          <a:stretch/>
        </p:blipFill>
        <p:spPr>
          <a:xfrm>
            <a:off x="2" y="0"/>
            <a:ext cx="6915647" cy="4137522"/>
          </a:xfrm>
          <a:prstGeom prst="rect">
            <a:avLst/>
          </a:prstGeom>
          <a:noFill/>
          <a:ln>
            <a:noFill/>
          </a:ln>
        </p:spPr>
      </p:pic>
      <p:pic>
        <p:nvPicPr>
          <p:cNvPr id="109" name="Shape 109"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110" name="Shape 110"/>
          <p:cNvSpPr txBox="1">
            <a:spLocks noGrp="1"/>
          </p:cNvSpPr>
          <p:nvPr>
            <p:ph type="subTitle" idx="1"/>
          </p:nvPr>
        </p:nvSpPr>
        <p:spPr>
          <a:xfrm>
            <a:off x="5842525" y="3278200"/>
            <a:ext cx="2804100" cy="1473300"/>
          </a:xfrm>
          <a:prstGeom prst="rect">
            <a:avLst/>
          </a:prstGeom>
        </p:spPr>
        <p:txBody>
          <a:bodyPr wrap="square" lIns="91425" tIns="91425" rIns="91425" bIns="91425" anchor="b" anchorCtr="0"/>
          <a:lstStyle>
            <a:lvl1pPr lvl="0" rtl="0">
              <a:spcBef>
                <a:spcPts val="0"/>
              </a:spcBef>
              <a:buClr>
                <a:srgbClr val="57486B"/>
              </a:buClr>
              <a:buSzPct val="100000"/>
              <a:buFont typeface="Open Sans"/>
              <a:buNone/>
              <a:defRPr sz="2200">
                <a:solidFill>
                  <a:srgbClr val="57486B"/>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111" name="Shape 111"/>
          <p:cNvSpPr txBox="1">
            <a:spLocks noGrp="1"/>
          </p:cNvSpPr>
          <p:nvPr>
            <p:ph type="ctrTitle"/>
          </p:nvPr>
        </p:nvSpPr>
        <p:spPr>
          <a:xfrm>
            <a:off x="443675" y="216475"/>
            <a:ext cx="5514300" cy="2886900"/>
          </a:xfrm>
          <a:prstGeom prst="rect">
            <a:avLst/>
          </a:prstGeom>
        </p:spPr>
        <p:txBody>
          <a:bodyPr wrap="square" lIns="91425" tIns="91425" rIns="91425" bIns="91425" anchor="t" anchorCtr="0"/>
          <a:lstStyle>
            <a:lvl1pPr lvl="0" rtl="0">
              <a:spcBef>
                <a:spcPts val="0"/>
              </a:spcBef>
              <a:buClr>
                <a:srgbClr val="90CE9C"/>
              </a:buClr>
              <a:buSzPct val="100000"/>
              <a:buFont typeface="Open Sans"/>
              <a:defRPr sz="3600">
                <a:solidFill>
                  <a:srgbClr val="90CE9C"/>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12" name="Shape 112"/>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ver_Generous 1">
    <p:bg>
      <p:bgPr>
        <a:solidFill>
          <a:srgbClr val="B5AFD7"/>
        </a:solidFill>
        <a:effectLst/>
      </p:bgPr>
    </p:bg>
    <p:spTree>
      <p:nvGrpSpPr>
        <p:cNvPr id="1" name="Shape 113"/>
        <p:cNvGrpSpPr/>
        <p:nvPr/>
      </p:nvGrpSpPr>
      <p:grpSpPr>
        <a:xfrm>
          <a:off x="0" y="0"/>
          <a:ext cx="0" cy="0"/>
          <a:chOff x="0" y="0"/>
          <a:chExt cx="0" cy="0"/>
        </a:xfrm>
      </p:grpSpPr>
      <p:pic>
        <p:nvPicPr>
          <p:cNvPr id="114" name="Shape 114" descr="CA_SpeechBubbles_RGB-06.png"/>
          <p:cNvPicPr preferRelativeResize="0"/>
          <p:nvPr/>
        </p:nvPicPr>
        <p:blipFill rotWithShape="1">
          <a:blip r:embed="rId2">
            <a:alphaModFix/>
          </a:blip>
          <a:srcRect l="16352" t="53000"/>
          <a:stretch/>
        </p:blipFill>
        <p:spPr>
          <a:xfrm>
            <a:off x="2" y="0"/>
            <a:ext cx="6915647" cy="4137522"/>
          </a:xfrm>
          <a:prstGeom prst="rect">
            <a:avLst/>
          </a:prstGeom>
          <a:noFill/>
          <a:ln>
            <a:noFill/>
          </a:ln>
        </p:spPr>
      </p:pic>
      <p:pic>
        <p:nvPicPr>
          <p:cNvPr id="115" name="Shape 115" descr="citizensadvice_english_RGB_colour_TransNew.png"/>
          <p:cNvPicPr preferRelativeResize="0"/>
          <p:nvPr/>
        </p:nvPicPr>
        <p:blipFill>
          <a:blip r:embed="rId3">
            <a:alphaModFix/>
          </a:blip>
          <a:stretch>
            <a:fillRect/>
          </a:stretch>
        </p:blipFill>
        <p:spPr>
          <a:xfrm>
            <a:off x="270219" y="3860092"/>
            <a:ext cx="960921" cy="1023128"/>
          </a:xfrm>
          <a:prstGeom prst="rect">
            <a:avLst/>
          </a:prstGeom>
          <a:noFill/>
          <a:ln>
            <a:noFill/>
          </a:ln>
        </p:spPr>
      </p:pic>
      <p:sp>
        <p:nvSpPr>
          <p:cNvPr id="116" name="Shape 116"/>
          <p:cNvSpPr txBox="1">
            <a:spLocks noGrp="1"/>
          </p:cNvSpPr>
          <p:nvPr>
            <p:ph type="subTitle" idx="1"/>
          </p:nvPr>
        </p:nvSpPr>
        <p:spPr>
          <a:xfrm>
            <a:off x="5842525" y="3278200"/>
            <a:ext cx="2804100" cy="1473300"/>
          </a:xfrm>
          <a:prstGeom prst="rect">
            <a:avLst/>
          </a:prstGeom>
        </p:spPr>
        <p:txBody>
          <a:bodyPr wrap="square" lIns="91425" tIns="91425" rIns="91425" bIns="91425" anchor="b" anchorCtr="0"/>
          <a:lstStyle>
            <a:lvl1pPr lvl="0" rtl="0">
              <a:spcBef>
                <a:spcPts val="0"/>
              </a:spcBef>
              <a:buClr>
                <a:srgbClr val="00553F"/>
              </a:buClr>
              <a:buSzPct val="100000"/>
              <a:buFont typeface="Open Sans"/>
              <a:buNone/>
              <a:defRPr sz="2200">
                <a:solidFill>
                  <a:srgbClr val="00553F"/>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117" name="Shape 117"/>
          <p:cNvSpPr txBox="1">
            <a:spLocks noGrp="1"/>
          </p:cNvSpPr>
          <p:nvPr>
            <p:ph type="ctrTitle"/>
          </p:nvPr>
        </p:nvSpPr>
        <p:spPr>
          <a:xfrm>
            <a:off x="443675" y="216475"/>
            <a:ext cx="5514300" cy="2886900"/>
          </a:xfrm>
          <a:prstGeom prst="rect">
            <a:avLst/>
          </a:prstGeom>
        </p:spPr>
        <p:txBody>
          <a:bodyPr wrap="square" lIns="91425" tIns="91425" rIns="91425" bIns="91425" anchor="t" anchorCtr="0"/>
          <a:lstStyle>
            <a:lvl1pPr lvl="0" rtl="0">
              <a:spcBef>
                <a:spcPts val="0"/>
              </a:spcBef>
              <a:buClr>
                <a:srgbClr val="B5AFD7"/>
              </a:buClr>
              <a:buSzPct val="100000"/>
              <a:buFont typeface="Open Sans"/>
              <a:defRPr sz="3600">
                <a:solidFill>
                  <a:srgbClr val="B5AFD7"/>
                </a:solidFill>
                <a:latin typeface="Open Sans"/>
                <a:ea typeface="Open Sans"/>
                <a:cs typeface="Open Sans"/>
                <a:sym typeface="Open Sans"/>
              </a:defRPr>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18" name="Shape 118"/>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column Large bod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wrap="square" lIns="91425" tIns="91425" rIns="91425" bIns="91425" anchor="ctr" anchorCtr="0"/>
          <a:lstStyle>
            <a:lvl1pPr lvl="0" rtl="0">
              <a:spcBef>
                <a:spcPts val="0"/>
              </a:spcBef>
              <a:buClr>
                <a:srgbClr val="004888"/>
              </a:buClr>
              <a:buSzPct val="100000"/>
              <a:buFont typeface="Open Sans"/>
              <a:buNone/>
              <a:defRPr sz="2800" b="1">
                <a:solidFill>
                  <a:srgbClr val="004888"/>
                </a:solidFill>
                <a:latin typeface="Open Sans"/>
                <a:ea typeface="Open Sans"/>
                <a:cs typeface="Open Sans"/>
                <a:sym typeface="Open Sans"/>
              </a:defRPr>
            </a:lvl1pPr>
            <a:lvl2pPr lvl="1"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2pPr>
            <a:lvl3pPr lvl="2"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3pPr>
            <a:lvl4pPr lvl="3"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4pPr>
            <a:lvl5pPr lvl="4"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5pPr>
            <a:lvl6pPr lvl="5"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6pPr>
            <a:lvl7pPr lvl="6"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7pPr>
            <a:lvl8pPr lvl="7"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8pPr>
            <a:lvl9pPr lvl="8"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9pPr>
          </a:lstStyle>
          <a:p>
            <a:endParaRPr/>
          </a:p>
        </p:txBody>
      </p:sp>
      <p:sp>
        <p:nvSpPr>
          <p:cNvPr id="125" name="Shape 125"/>
          <p:cNvSpPr txBox="1">
            <a:spLocks noGrp="1"/>
          </p:cNvSpPr>
          <p:nvPr>
            <p:ph type="body" idx="1"/>
          </p:nvPr>
        </p:nvSpPr>
        <p:spPr>
          <a:xfrm>
            <a:off x="609600" y="1621400"/>
            <a:ext cx="4038600" cy="3053400"/>
          </a:xfrm>
          <a:prstGeom prst="rect">
            <a:avLst/>
          </a:prstGeom>
        </p:spPr>
        <p:txBody>
          <a:bodyPr wrap="square" lIns="91425" tIns="91425" rIns="91425" bIns="91425" anchor="t" anchorCtr="0"/>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a:endParaRPr/>
          </a:p>
        </p:txBody>
      </p:sp>
      <p:sp>
        <p:nvSpPr>
          <p:cNvPr id="126" name="Shape 126"/>
          <p:cNvSpPr txBox="1">
            <a:spLocks noGrp="1"/>
          </p:cNvSpPr>
          <p:nvPr>
            <p:ph type="body" idx="2"/>
          </p:nvPr>
        </p:nvSpPr>
        <p:spPr>
          <a:xfrm>
            <a:off x="4648219" y="1621400"/>
            <a:ext cx="4038600" cy="3053400"/>
          </a:xfrm>
          <a:prstGeom prst="rect">
            <a:avLst/>
          </a:prstGeom>
        </p:spPr>
        <p:txBody>
          <a:bodyPr wrap="square" lIns="91425" tIns="91425" rIns="91425" bIns="91425" anchor="t" anchorCtr="0"/>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a:endParaRPr/>
          </a:p>
        </p:txBody>
      </p:sp>
      <p:sp>
        <p:nvSpPr>
          <p:cNvPr id="127" name="Shape 127"/>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Right Image">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wrap="square" lIns="91425" tIns="91425" rIns="91425" bIns="91425" anchor="ctr"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135" name="Shape 135"/>
          <p:cNvSpPr txBox="1">
            <a:spLocks noGrp="1"/>
          </p:cNvSpPr>
          <p:nvPr>
            <p:ph type="body" idx="1"/>
          </p:nvPr>
        </p:nvSpPr>
        <p:spPr>
          <a:xfrm>
            <a:off x="609600" y="1621400"/>
            <a:ext cx="3827400" cy="2825700"/>
          </a:xfrm>
          <a:prstGeom prst="rect">
            <a:avLst/>
          </a:prstGeom>
        </p:spPr>
        <p:txBody>
          <a:bodyPr wrap="square" lIns="91425" tIns="91425" rIns="91425" bIns="91425" anchor="t" anchorCtr="0"/>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a:endParaRPr/>
          </a:p>
        </p:txBody>
      </p:sp>
      <p:sp>
        <p:nvSpPr>
          <p:cNvPr id="136" name="Shape 136"/>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
        <p:nvSpPr>
          <p:cNvPr id="137" name="Shape 137"/>
          <p:cNvSpPr txBox="1">
            <a:spLocks noGrp="1"/>
          </p:cNvSpPr>
          <p:nvPr>
            <p:ph type="body" idx="2"/>
          </p:nvPr>
        </p:nvSpPr>
        <p:spPr>
          <a:xfrm>
            <a:off x="4648219" y="1621400"/>
            <a:ext cx="4038600" cy="3053400"/>
          </a:xfrm>
          <a:prstGeom prst="rect">
            <a:avLst/>
          </a:prstGeom>
          <a:solidFill>
            <a:srgbClr val="004888"/>
          </a:solidFill>
        </p:spPr>
        <p:txBody>
          <a:bodyPr wrap="square" lIns="91425" tIns="91425" rIns="91425" bIns="91425" anchor="t" anchorCtr="0"/>
          <a:lstStyle>
            <a:lvl1pPr lvl="0"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1pPr>
            <a:lvl2pPr lvl="1"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2pPr>
            <a:lvl3pPr lvl="2"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3pPr>
            <a:lvl4pPr lvl="3"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4pPr>
            <a:lvl5pPr lvl="4"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5pPr>
            <a:lvl6pPr lvl="5"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6pPr>
            <a:lvl7pPr lvl="6"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7pPr>
            <a:lvl8pPr lvl="7"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8pPr>
            <a:lvl9pPr lvl="8" rtl="0">
              <a:lnSpc>
                <a:spcPct val="130000"/>
              </a:lnSpc>
              <a:spcBef>
                <a:spcPts val="0"/>
              </a:spcBef>
              <a:spcAft>
                <a:spcPts val="900"/>
              </a:spcAft>
              <a:buSzPct val="100000"/>
              <a:buFont typeface="Open Sans"/>
              <a:buChar char="■"/>
              <a:defRPr sz="1600">
                <a:solidFill>
                  <a:srgbClr val="004888"/>
                </a:solidFill>
                <a:latin typeface="Open Sans"/>
                <a:ea typeface="Open Sans"/>
                <a:cs typeface="Open Sans"/>
                <a:sym typeface="Open Sans"/>
              </a:defRPr>
            </a:lvl9pPr>
          </a:lstStyle>
          <a:p>
            <a:endParaRPr/>
          </a:p>
        </p:txBody>
      </p:sp>
      <p:sp>
        <p:nvSpPr>
          <p:cNvPr id="138" name="Shape 138"/>
          <p:cNvSpPr txBox="1">
            <a:spLocks noGrp="1"/>
          </p:cNvSpPr>
          <p:nvPr>
            <p:ph type="body" idx="3"/>
          </p:nvPr>
        </p:nvSpPr>
        <p:spPr>
          <a:xfrm>
            <a:off x="1721450" y="4447075"/>
            <a:ext cx="2483100" cy="312300"/>
          </a:xfrm>
          <a:prstGeom prst="rect">
            <a:avLst/>
          </a:prstGeom>
        </p:spPr>
        <p:txBody>
          <a:bodyPr wrap="square" lIns="91425" tIns="91425" rIns="91425" bIns="91425" anchor="t" anchorCtr="0"/>
          <a:lstStyle>
            <a:lvl1pPr marL="457200" marR="0" lvl="0" indent="-279400" algn="r" rtl="0">
              <a:lnSpc>
                <a:spcPct val="100000"/>
              </a:lnSpc>
              <a:spcBef>
                <a:spcPts val="0"/>
              </a:spcBef>
              <a:spcAft>
                <a:spcPts val="0"/>
              </a:spcAft>
              <a:defRPr sz="800">
                <a:solidFill>
                  <a:srgbClr val="004888"/>
                </a:solidFill>
              </a:defRPr>
            </a:lvl1pPr>
            <a:lvl2pPr lvl="1" algn="r" rtl="0">
              <a:spcBef>
                <a:spcPts val="0"/>
              </a:spcBef>
              <a:defRPr/>
            </a:lvl2pPr>
            <a:lvl3pPr lvl="2" algn="r" rtl="0">
              <a:spcBef>
                <a:spcPts val="0"/>
              </a:spcBef>
              <a:defRPr/>
            </a:lvl3pPr>
            <a:lvl4pPr lvl="3" algn="r" rtl="0">
              <a:spcBef>
                <a:spcPts val="0"/>
              </a:spcBef>
              <a:defRPr/>
            </a:lvl4pPr>
            <a:lvl5pPr lvl="4" algn="r" rtl="0">
              <a:spcBef>
                <a:spcPts val="0"/>
              </a:spcBef>
              <a:defRPr/>
            </a:lvl5pPr>
            <a:lvl6pPr lvl="5" algn="r" rtl="0">
              <a:spcBef>
                <a:spcPts val="0"/>
              </a:spcBef>
              <a:defRPr/>
            </a:lvl6pPr>
            <a:lvl7pPr lvl="6" algn="r" rtl="0">
              <a:spcBef>
                <a:spcPts val="0"/>
              </a:spcBef>
              <a:defRPr/>
            </a:lvl7pPr>
            <a:lvl8pPr lvl="7" algn="r" rtl="0">
              <a:spcBef>
                <a:spcPts val="0"/>
              </a:spcBef>
              <a:defRPr/>
            </a:lvl8pPr>
            <a:lvl9pPr lvl="8" algn="r" rtl="0">
              <a:spcBef>
                <a:spcPts val="0"/>
              </a:spcBef>
              <a:defRPr/>
            </a:lvl9pPr>
          </a:lstStyle>
          <a:p>
            <a:endParaRPr/>
          </a:p>
        </p:txBody>
      </p:sp>
      <p:sp>
        <p:nvSpPr>
          <p:cNvPr id="139" name="Shape 139"/>
          <p:cNvSpPr txBox="1"/>
          <p:nvPr/>
        </p:nvSpPr>
        <p:spPr>
          <a:xfrm>
            <a:off x="4126550" y="4447075"/>
            <a:ext cx="230400" cy="312300"/>
          </a:xfrm>
          <a:prstGeom prst="rect">
            <a:avLst/>
          </a:prstGeom>
          <a:noFill/>
          <a:ln>
            <a:noFill/>
          </a:ln>
        </p:spPr>
        <p:txBody>
          <a:bodyPr wrap="square" lIns="91425" tIns="91425" rIns="91425" bIns="91425" anchor="t" anchorCtr="0">
            <a:noAutofit/>
          </a:bodyPr>
          <a:lstStyle/>
          <a:p>
            <a:pPr lvl="0" rtl="0">
              <a:spcBef>
                <a:spcPts val="0"/>
              </a:spcBef>
              <a:buNone/>
            </a:pPr>
            <a:r>
              <a:rPr lang="en-GB" sz="800">
                <a:solidFill>
                  <a:srgbClr val="004888"/>
                </a:solidFill>
                <a:latin typeface="Open Sans"/>
                <a:ea typeface="Open Sans"/>
                <a:cs typeface="Open Sans"/>
                <a:sym typeface="Open Sans"/>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eft image">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wrap="square" lIns="91425" tIns="91425" rIns="91425" bIns="91425" anchor="ctr"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142" name="Shape 142"/>
          <p:cNvSpPr txBox="1">
            <a:spLocks noGrp="1"/>
          </p:cNvSpPr>
          <p:nvPr>
            <p:ph type="body" idx="1"/>
          </p:nvPr>
        </p:nvSpPr>
        <p:spPr>
          <a:xfrm>
            <a:off x="4648225" y="1621400"/>
            <a:ext cx="4038600" cy="2825700"/>
          </a:xfrm>
          <a:prstGeom prst="rect">
            <a:avLst/>
          </a:prstGeom>
        </p:spPr>
        <p:txBody>
          <a:bodyPr wrap="square" lIns="91425" tIns="91425" rIns="91425" bIns="91425" anchor="t" anchorCtr="0"/>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a:endParaRPr/>
          </a:p>
        </p:txBody>
      </p:sp>
      <p:sp>
        <p:nvSpPr>
          <p:cNvPr id="143" name="Shape 143"/>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
        <p:nvSpPr>
          <p:cNvPr id="144" name="Shape 144"/>
          <p:cNvSpPr txBox="1"/>
          <p:nvPr/>
        </p:nvSpPr>
        <p:spPr>
          <a:xfrm>
            <a:off x="4659950" y="4447075"/>
            <a:ext cx="230400" cy="312300"/>
          </a:xfrm>
          <a:prstGeom prst="rect">
            <a:avLst/>
          </a:prstGeom>
          <a:noFill/>
          <a:ln>
            <a:noFill/>
          </a:ln>
        </p:spPr>
        <p:txBody>
          <a:bodyPr wrap="square" lIns="91425" tIns="91425" rIns="91425" bIns="91425" anchor="t" anchorCtr="0">
            <a:noAutofit/>
          </a:bodyPr>
          <a:lstStyle/>
          <a:p>
            <a:pPr lvl="0" rtl="0">
              <a:spcBef>
                <a:spcPts val="0"/>
              </a:spcBef>
              <a:buNone/>
            </a:pPr>
            <a:r>
              <a:rPr lang="en-GB" sz="800">
                <a:solidFill>
                  <a:srgbClr val="004888"/>
                </a:solidFill>
                <a:latin typeface="Open Sans"/>
                <a:ea typeface="Open Sans"/>
                <a:cs typeface="Open Sans"/>
                <a:sym typeface="Open Sans"/>
              </a:rPr>
              <a:t>◀ </a:t>
            </a:r>
          </a:p>
        </p:txBody>
      </p:sp>
      <p:sp>
        <p:nvSpPr>
          <p:cNvPr id="145" name="Shape 145"/>
          <p:cNvSpPr txBox="1">
            <a:spLocks noGrp="1"/>
          </p:cNvSpPr>
          <p:nvPr>
            <p:ph type="body" idx="2"/>
          </p:nvPr>
        </p:nvSpPr>
        <p:spPr>
          <a:xfrm>
            <a:off x="4639675" y="4447075"/>
            <a:ext cx="2483100" cy="312300"/>
          </a:xfrm>
          <a:prstGeom prst="rect">
            <a:avLst/>
          </a:prstGeom>
        </p:spPr>
        <p:txBody>
          <a:bodyPr wrap="square" lIns="91425" tIns="91425" rIns="91425" bIns="91425" anchor="t" anchorCtr="0"/>
          <a:lstStyle>
            <a:lvl1pPr marL="457200" marR="0" lvl="0" indent="-279400" algn="l" rtl="0">
              <a:lnSpc>
                <a:spcPct val="100000"/>
              </a:lnSpc>
              <a:spcBef>
                <a:spcPts val="0"/>
              </a:spcBef>
              <a:spcAft>
                <a:spcPts val="0"/>
              </a:spcAft>
              <a:defRPr sz="800">
                <a:solidFill>
                  <a:srgbClr val="004888"/>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txBox="1">
            <a:spLocks noGrp="1"/>
          </p:cNvSpPr>
          <p:nvPr>
            <p:ph type="body" idx="3"/>
          </p:nvPr>
        </p:nvSpPr>
        <p:spPr>
          <a:xfrm>
            <a:off x="457200" y="1704175"/>
            <a:ext cx="3919200" cy="2959800"/>
          </a:xfrm>
          <a:prstGeom prst="rect">
            <a:avLst/>
          </a:prstGeom>
          <a:solidFill>
            <a:srgbClr val="004888"/>
          </a:solidFill>
        </p:spPr>
        <p:txBody>
          <a:bodyPr wrap="square" lIns="91425" tIns="91425" rIns="91425" bIns="91425" anchor="t" anchorCtr="0"/>
          <a:lstStyle>
            <a:lvl1pPr lvl="0" rtl="0">
              <a:spcBef>
                <a:spcPts val="0"/>
              </a:spcBef>
              <a:defRPr>
                <a:solidFill>
                  <a:srgbClr val="004888"/>
                </a:solidFill>
              </a:defRPr>
            </a:lvl1pPr>
            <a:lvl2pPr lvl="1" rtl="0">
              <a:spcBef>
                <a:spcPts val="0"/>
              </a:spcBef>
              <a:defRPr>
                <a:solidFill>
                  <a:srgbClr val="004888"/>
                </a:solidFill>
              </a:defRPr>
            </a:lvl2pPr>
            <a:lvl3pPr lvl="2" rtl="0">
              <a:spcBef>
                <a:spcPts val="0"/>
              </a:spcBef>
              <a:defRPr>
                <a:solidFill>
                  <a:srgbClr val="004888"/>
                </a:solidFill>
              </a:defRPr>
            </a:lvl3pPr>
            <a:lvl4pPr lvl="3" rtl="0">
              <a:spcBef>
                <a:spcPts val="0"/>
              </a:spcBef>
              <a:defRPr>
                <a:solidFill>
                  <a:srgbClr val="004888"/>
                </a:solidFill>
              </a:defRPr>
            </a:lvl4pPr>
            <a:lvl5pPr lvl="4" rtl="0">
              <a:spcBef>
                <a:spcPts val="0"/>
              </a:spcBef>
              <a:defRPr>
                <a:solidFill>
                  <a:srgbClr val="004888"/>
                </a:solidFill>
              </a:defRPr>
            </a:lvl5pPr>
            <a:lvl6pPr lvl="5" rtl="0">
              <a:spcBef>
                <a:spcPts val="0"/>
              </a:spcBef>
              <a:defRPr>
                <a:solidFill>
                  <a:srgbClr val="004888"/>
                </a:solidFill>
              </a:defRPr>
            </a:lvl6pPr>
            <a:lvl7pPr lvl="6" rtl="0">
              <a:spcBef>
                <a:spcPts val="0"/>
              </a:spcBef>
              <a:defRPr>
                <a:solidFill>
                  <a:srgbClr val="004888"/>
                </a:solidFill>
              </a:defRPr>
            </a:lvl7pPr>
            <a:lvl8pPr lvl="7" rtl="0">
              <a:spcBef>
                <a:spcPts val="0"/>
              </a:spcBef>
              <a:defRPr>
                <a:solidFill>
                  <a:srgbClr val="004888"/>
                </a:solidFill>
              </a:defRPr>
            </a:lvl8pPr>
            <a:lvl9pPr lvl="8" rtl="0">
              <a:spcBef>
                <a:spcPts val="0"/>
              </a:spcBef>
              <a:defRPr>
                <a:solidFill>
                  <a:srgbClr val="004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wrap="square" lIns="91425" tIns="91425" rIns="91425" bIns="91425" anchor="ctr"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149" name="Shape 149"/>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ack Heritage">
    <p:bg>
      <p:bgPr>
        <a:solidFill>
          <a:srgbClr val="FCBB69"/>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subTitle" idx="1"/>
          </p:nvPr>
        </p:nvSpPr>
        <p:spPr>
          <a:xfrm>
            <a:off x="1640925" y="3728375"/>
            <a:ext cx="6996600" cy="1023000"/>
          </a:xfrm>
          <a:prstGeom prst="rect">
            <a:avLst/>
          </a:prstGeom>
        </p:spPr>
        <p:txBody>
          <a:bodyPr wrap="square" lIns="91425" tIns="91425" rIns="91425" bIns="91425" anchor="b" anchorCtr="0"/>
          <a:lstStyle>
            <a:lvl1pPr lvl="0" rtl="0">
              <a:spcBef>
                <a:spcPts val="0"/>
              </a:spcBef>
              <a:buClr>
                <a:srgbClr val="004888"/>
              </a:buClr>
              <a:buSzPct val="100000"/>
              <a:buFont typeface="Open Sans"/>
              <a:buNone/>
              <a:defRPr sz="2000">
                <a:solidFill>
                  <a:srgbClr val="004888"/>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pic>
        <p:nvPicPr>
          <p:cNvPr id="152" name="Shape 152"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153" name="Shape 153"/>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ack Inventive">
    <p:bg>
      <p:bgPr>
        <a:solidFill>
          <a:srgbClr val="FBC0AD"/>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subTitle" idx="1"/>
          </p:nvPr>
        </p:nvSpPr>
        <p:spPr>
          <a:xfrm>
            <a:off x="1640925" y="3728375"/>
            <a:ext cx="6996600" cy="1023000"/>
          </a:xfrm>
          <a:prstGeom prst="rect">
            <a:avLst/>
          </a:prstGeom>
        </p:spPr>
        <p:txBody>
          <a:bodyPr wrap="square" lIns="91425" tIns="91425" rIns="91425" bIns="91425" anchor="b" anchorCtr="0"/>
          <a:lstStyle>
            <a:lvl1pPr lvl="0" rtl="0">
              <a:spcBef>
                <a:spcPts val="0"/>
              </a:spcBef>
              <a:buClr>
                <a:srgbClr val="006278"/>
              </a:buClr>
              <a:buSzPct val="100000"/>
              <a:buFont typeface="Open Sans"/>
              <a:buNone/>
              <a:defRPr sz="2000">
                <a:solidFill>
                  <a:srgbClr val="006278"/>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pic>
        <p:nvPicPr>
          <p:cNvPr id="156" name="Shape 156"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157" name="Shape 157"/>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ack Responsible">
    <p:bg>
      <p:bgPr>
        <a:solidFill>
          <a:srgbClr val="90CE9C"/>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subTitle" idx="1"/>
          </p:nvPr>
        </p:nvSpPr>
        <p:spPr>
          <a:xfrm>
            <a:off x="1640925" y="3728375"/>
            <a:ext cx="6996600" cy="1023000"/>
          </a:xfrm>
          <a:prstGeom prst="rect">
            <a:avLst/>
          </a:prstGeom>
        </p:spPr>
        <p:txBody>
          <a:bodyPr wrap="square" lIns="91425" tIns="91425" rIns="91425" bIns="91425" anchor="b" anchorCtr="0"/>
          <a:lstStyle>
            <a:lvl1pPr lvl="0" rtl="0">
              <a:spcBef>
                <a:spcPts val="0"/>
              </a:spcBef>
              <a:buClr>
                <a:srgbClr val="57486B"/>
              </a:buClr>
              <a:buSzPct val="100000"/>
              <a:buFont typeface="Open Sans"/>
              <a:buNone/>
              <a:defRPr sz="2000">
                <a:solidFill>
                  <a:srgbClr val="57486B"/>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pic>
        <p:nvPicPr>
          <p:cNvPr id="160" name="Shape 160"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161" name="Shape 161"/>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ack Generous">
    <p:bg>
      <p:bgPr>
        <a:solidFill>
          <a:srgbClr val="B5AFD7"/>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subTitle" idx="1"/>
          </p:nvPr>
        </p:nvSpPr>
        <p:spPr>
          <a:xfrm>
            <a:off x="1640925" y="3728375"/>
            <a:ext cx="6996600" cy="1023000"/>
          </a:xfrm>
          <a:prstGeom prst="rect">
            <a:avLst/>
          </a:prstGeom>
        </p:spPr>
        <p:txBody>
          <a:bodyPr wrap="square" lIns="91425" tIns="91425" rIns="91425" bIns="91425" anchor="b" anchorCtr="0"/>
          <a:lstStyle>
            <a:lvl1pPr lvl="0" rtl="0">
              <a:spcBef>
                <a:spcPts val="0"/>
              </a:spcBef>
              <a:buClr>
                <a:srgbClr val="00553F"/>
              </a:buClr>
              <a:buSzPct val="100000"/>
              <a:buFont typeface="Open Sans"/>
              <a:buNone/>
              <a:defRPr sz="2000">
                <a:solidFill>
                  <a:srgbClr val="00553F"/>
                </a:solidFill>
                <a:latin typeface="Open Sans"/>
                <a:ea typeface="Open Sans"/>
                <a:cs typeface="Open Sans"/>
                <a:sym typeface="Open Sans"/>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pic>
        <p:nvPicPr>
          <p:cNvPr id="164" name="Shape 164"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165" name="Shape 165"/>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itizens Advice_Cover_Inventive 1">
    <p:bg>
      <p:bgPr>
        <a:solidFill>
          <a:srgbClr val="FBC0AD"/>
        </a:solidFill>
        <a:effectLst/>
      </p:bgPr>
    </p:bg>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2">
            <a:alphaModFix/>
          </a:blip>
          <a:srcRect l="16352" t="52998"/>
          <a:stretch/>
        </p:blipFill>
        <p:spPr>
          <a:xfrm>
            <a:off x="0" y="0"/>
            <a:ext cx="6915600" cy="4137600"/>
          </a:xfrm>
          <a:prstGeom prst="rect">
            <a:avLst/>
          </a:prstGeom>
          <a:noFill/>
          <a:ln>
            <a:noFill/>
          </a:ln>
        </p:spPr>
      </p:pic>
      <p:pic>
        <p:nvPicPr>
          <p:cNvPr id="168" name="Shape 168"/>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169" name="Shape 169"/>
          <p:cNvSpPr txBox="1">
            <a:spLocks noGrp="1"/>
          </p:cNvSpPr>
          <p:nvPr>
            <p:ph type="body" idx="1"/>
          </p:nvPr>
        </p:nvSpPr>
        <p:spPr>
          <a:xfrm>
            <a:off x="5842525" y="3190787"/>
            <a:ext cx="2804100" cy="1560600"/>
          </a:xfrm>
          <a:prstGeom prst="rect">
            <a:avLst/>
          </a:prstGeom>
          <a:noFill/>
          <a:ln>
            <a:noFill/>
          </a:ln>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0" name="Shape 170"/>
          <p:cNvSpPr txBox="1">
            <a:spLocks noGrp="1"/>
          </p:cNvSpPr>
          <p:nvPr>
            <p:ph type="title"/>
          </p:nvPr>
        </p:nvSpPr>
        <p:spPr>
          <a:xfrm>
            <a:off x="443675" y="216474"/>
            <a:ext cx="5514300" cy="29742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itizens Advice  - Wide column title and body">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468499"/>
            <a:ext cx="5261100" cy="3447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3" name="Shape 173"/>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1">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88"/>
            <a:ext cx="8229600" cy="6294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Inventive Mugs 1">
    <p:bg>
      <p:bgPr>
        <a:solidFill>
          <a:srgbClr val="FBC0AD"/>
        </a:solidFill>
        <a:effectLst/>
      </p:bgPr>
    </p:bg>
    <p:spTree>
      <p:nvGrpSpPr>
        <p:cNvPr id="1" name="Shape 176"/>
        <p:cNvGrpSpPr/>
        <p:nvPr/>
      </p:nvGrpSpPr>
      <p:grpSpPr>
        <a:xfrm>
          <a:off x="0" y="0"/>
          <a:ext cx="0" cy="0"/>
          <a:chOff x="0" y="0"/>
          <a:chExt cx="0" cy="0"/>
        </a:xfrm>
      </p:grpSpPr>
      <p:pic>
        <p:nvPicPr>
          <p:cNvPr id="177" name="Shape 177" descr="citizensadvice_english_RGB_colour_TransNew.png"/>
          <p:cNvPicPr preferRelativeResize="0"/>
          <p:nvPr/>
        </p:nvPicPr>
        <p:blipFill>
          <a:blip r:embed="rId2">
            <a:alphaModFix/>
          </a:blip>
          <a:stretch>
            <a:fillRect/>
          </a:stretch>
        </p:blipFill>
        <p:spPr>
          <a:xfrm>
            <a:off x="270219" y="3860092"/>
            <a:ext cx="960921" cy="1023128"/>
          </a:xfrm>
          <a:prstGeom prst="rect">
            <a:avLst/>
          </a:prstGeom>
          <a:noFill/>
          <a:ln>
            <a:noFill/>
          </a:ln>
        </p:spPr>
      </p:pic>
      <p:sp>
        <p:nvSpPr>
          <p:cNvPr id="178" name="Shape 178"/>
          <p:cNvSpPr txBox="1">
            <a:spLocks noGrp="1"/>
          </p:cNvSpPr>
          <p:nvPr>
            <p:ph type="subTitle" idx="1"/>
          </p:nvPr>
        </p:nvSpPr>
        <p:spPr>
          <a:xfrm>
            <a:off x="443675" y="2495575"/>
            <a:ext cx="3893400" cy="1528500"/>
          </a:xfrm>
          <a:prstGeom prst="rect">
            <a:avLst/>
          </a:prstGeom>
        </p:spPr>
        <p:txBody>
          <a:bodyPr wrap="square" lIns="91425" tIns="91425" rIns="91425" bIns="91425" anchor="t" anchorCtr="0"/>
          <a:lstStyle>
            <a:lvl1pPr lvl="0" rtl="0">
              <a:lnSpc>
                <a:spcPct val="130000"/>
              </a:lnSpc>
              <a:spcBef>
                <a:spcPts val="0"/>
              </a:spcBef>
              <a:buClr>
                <a:srgbClr val="006278"/>
              </a:buClr>
              <a:buSzPct val="100000"/>
              <a:buFont typeface="Open Sans"/>
              <a:buNone/>
              <a:defRPr sz="2200">
                <a:solidFill>
                  <a:srgbClr val="006278"/>
                </a:solidFill>
                <a:latin typeface="Open Sans"/>
                <a:ea typeface="Open Sans"/>
                <a:cs typeface="Open Sans"/>
                <a:sym typeface="Open Sans"/>
              </a:defRPr>
            </a:lvl1pPr>
            <a:lvl2pPr lvl="1" algn="ctr" rtl="0">
              <a:spcBef>
                <a:spcPts val="0"/>
              </a:spcBef>
              <a:buClr>
                <a:srgbClr val="006278"/>
              </a:buClr>
              <a:buSzPct val="100000"/>
              <a:buNone/>
              <a:defRPr sz="3000">
                <a:solidFill>
                  <a:srgbClr val="006278"/>
                </a:solidFill>
              </a:defRPr>
            </a:lvl2pPr>
            <a:lvl3pPr lvl="2" algn="ctr" rtl="0">
              <a:spcBef>
                <a:spcPts val="0"/>
              </a:spcBef>
              <a:buClr>
                <a:srgbClr val="006278"/>
              </a:buClr>
              <a:buSzPct val="100000"/>
              <a:buNone/>
              <a:defRPr sz="3000">
                <a:solidFill>
                  <a:srgbClr val="006278"/>
                </a:solidFill>
              </a:defRPr>
            </a:lvl3pPr>
            <a:lvl4pPr lvl="3" algn="ctr" rtl="0">
              <a:spcBef>
                <a:spcPts val="0"/>
              </a:spcBef>
              <a:buClr>
                <a:srgbClr val="006278"/>
              </a:buClr>
              <a:buSzPct val="100000"/>
              <a:buNone/>
              <a:defRPr sz="3000">
                <a:solidFill>
                  <a:srgbClr val="006278"/>
                </a:solidFill>
              </a:defRPr>
            </a:lvl4pPr>
            <a:lvl5pPr lvl="4" algn="ctr" rtl="0">
              <a:spcBef>
                <a:spcPts val="0"/>
              </a:spcBef>
              <a:buClr>
                <a:srgbClr val="006278"/>
              </a:buClr>
              <a:buSzPct val="100000"/>
              <a:buNone/>
              <a:defRPr sz="3000">
                <a:solidFill>
                  <a:srgbClr val="006278"/>
                </a:solidFill>
              </a:defRPr>
            </a:lvl5pPr>
            <a:lvl6pPr lvl="5" algn="ctr" rtl="0">
              <a:spcBef>
                <a:spcPts val="0"/>
              </a:spcBef>
              <a:buClr>
                <a:srgbClr val="006278"/>
              </a:buClr>
              <a:buSzPct val="100000"/>
              <a:buNone/>
              <a:defRPr sz="3000">
                <a:solidFill>
                  <a:srgbClr val="006278"/>
                </a:solidFill>
              </a:defRPr>
            </a:lvl6pPr>
            <a:lvl7pPr lvl="6" algn="ctr" rtl="0">
              <a:spcBef>
                <a:spcPts val="0"/>
              </a:spcBef>
              <a:buClr>
                <a:srgbClr val="006278"/>
              </a:buClr>
              <a:buSzPct val="100000"/>
              <a:buNone/>
              <a:defRPr sz="3000">
                <a:solidFill>
                  <a:srgbClr val="006278"/>
                </a:solidFill>
              </a:defRPr>
            </a:lvl7pPr>
            <a:lvl8pPr lvl="7" algn="ctr" rtl="0">
              <a:spcBef>
                <a:spcPts val="0"/>
              </a:spcBef>
              <a:buClr>
                <a:srgbClr val="006278"/>
              </a:buClr>
              <a:buSzPct val="100000"/>
              <a:buNone/>
              <a:defRPr sz="3000">
                <a:solidFill>
                  <a:srgbClr val="006278"/>
                </a:solidFill>
              </a:defRPr>
            </a:lvl8pPr>
            <a:lvl9pPr lvl="8" algn="ctr" rtl="0">
              <a:spcBef>
                <a:spcPts val="0"/>
              </a:spcBef>
              <a:buClr>
                <a:srgbClr val="006278"/>
              </a:buClr>
              <a:buSzPct val="100000"/>
              <a:buNone/>
              <a:defRPr sz="3000">
                <a:solidFill>
                  <a:srgbClr val="006278"/>
                </a:solidFill>
              </a:defRPr>
            </a:lvl9pPr>
          </a:lstStyle>
          <a:p>
            <a:endParaRPr/>
          </a:p>
        </p:txBody>
      </p:sp>
      <p:sp>
        <p:nvSpPr>
          <p:cNvPr id="179" name="Shape 179"/>
          <p:cNvSpPr txBox="1">
            <a:spLocks noGrp="1"/>
          </p:cNvSpPr>
          <p:nvPr>
            <p:ph type="ctrTitle"/>
          </p:nvPr>
        </p:nvSpPr>
        <p:spPr>
          <a:xfrm>
            <a:off x="443675" y="368875"/>
            <a:ext cx="4123800" cy="2126700"/>
          </a:xfrm>
          <a:prstGeom prst="rect">
            <a:avLst/>
          </a:prstGeom>
        </p:spPr>
        <p:txBody>
          <a:bodyPr wrap="square" lIns="91425" tIns="91425" rIns="91425" bIns="91425" anchor="t" anchorCtr="0"/>
          <a:lstStyle>
            <a:lvl1pPr lvl="0" rtl="0">
              <a:spcBef>
                <a:spcPts val="0"/>
              </a:spcBef>
              <a:buClr>
                <a:srgbClr val="006278"/>
              </a:buClr>
              <a:buSzPct val="100000"/>
              <a:buFont typeface="Open Sans"/>
              <a:defRPr sz="3600">
                <a:solidFill>
                  <a:srgbClr val="006278"/>
                </a:solidFill>
                <a:latin typeface="Open Sans"/>
                <a:ea typeface="Open Sans"/>
                <a:cs typeface="Open Sans"/>
                <a:sym typeface="Open Sans"/>
              </a:defRPr>
            </a:lvl1pPr>
            <a:lvl2pPr lvl="1" algn="ctr" rtl="0">
              <a:spcBef>
                <a:spcPts val="0"/>
              </a:spcBef>
              <a:buClr>
                <a:srgbClr val="006278"/>
              </a:buClr>
              <a:buSzPct val="100000"/>
              <a:defRPr sz="4800">
                <a:solidFill>
                  <a:srgbClr val="006278"/>
                </a:solidFill>
              </a:defRPr>
            </a:lvl2pPr>
            <a:lvl3pPr lvl="2" algn="ctr" rtl="0">
              <a:spcBef>
                <a:spcPts val="0"/>
              </a:spcBef>
              <a:buClr>
                <a:srgbClr val="006278"/>
              </a:buClr>
              <a:buSzPct val="100000"/>
              <a:defRPr sz="4800">
                <a:solidFill>
                  <a:srgbClr val="006278"/>
                </a:solidFill>
              </a:defRPr>
            </a:lvl3pPr>
            <a:lvl4pPr lvl="3" algn="ctr" rtl="0">
              <a:spcBef>
                <a:spcPts val="0"/>
              </a:spcBef>
              <a:buClr>
                <a:srgbClr val="006278"/>
              </a:buClr>
              <a:buSzPct val="100000"/>
              <a:defRPr sz="4800">
                <a:solidFill>
                  <a:srgbClr val="006278"/>
                </a:solidFill>
              </a:defRPr>
            </a:lvl4pPr>
            <a:lvl5pPr lvl="4" algn="ctr" rtl="0">
              <a:spcBef>
                <a:spcPts val="0"/>
              </a:spcBef>
              <a:buClr>
                <a:srgbClr val="006278"/>
              </a:buClr>
              <a:buSzPct val="100000"/>
              <a:defRPr sz="4800">
                <a:solidFill>
                  <a:srgbClr val="006278"/>
                </a:solidFill>
              </a:defRPr>
            </a:lvl5pPr>
            <a:lvl6pPr lvl="5" algn="ctr" rtl="0">
              <a:spcBef>
                <a:spcPts val="0"/>
              </a:spcBef>
              <a:buClr>
                <a:srgbClr val="006278"/>
              </a:buClr>
              <a:buSzPct val="100000"/>
              <a:defRPr sz="4800">
                <a:solidFill>
                  <a:srgbClr val="006278"/>
                </a:solidFill>
              </a:defRPr>
            </a:lvl6pPr>
            <a:lvl7pPr lvl="6" algn="ctr" rtl="0">
              <a:spcBef>
                <a:spcPts val="0"/>
              </a:spcBef>
              <a:buClr>
                <a:srgbClr val="006278"/>
              </a:buClr>
              <a:buSzPct val="100000"/>
              <a:defRPr sz="4800">
                <a:solidFill>
                  <a:srgbClr val="006278"/>
                </a:solidFill>
              </a:defRPr>
            </a:lvl7pPr>
            <a:lvl8pPr lvl="7" algn="ctr" rtl="0">
              <a:spcBef>
                <a:spcPts val="0"/>
              </a:spcBef>
              <a:buClr>
                <a:srgbClr val="006278"/>
              </a:buClr>
              <a:buSzPct val="100000"/>
              <a:defRPr sz="4800">
                <a:solidFill>
                  <a:srgbClr val="006278"/>
                </a:solidFill>
              </a:defRPr>
            </a:lvl8pPr>
            <a:lvl9pPr lvl="8" algn="ctr" rtl="0">
              <a:spcBef>
                <a:spcPts val="0"/>
              </a:spcBef>
              <a:buClr>
                <a:srgbClr val="006278"/>
              </a:buClr>
              <a:buSzPct val="100000"/>
              <a:defRPr sz="4800">
                <a:solidFill>
                  <a:srgbClr val="006278"/>
                </a:solidFill>
              </a:defRPr>
            </a:lvl9pPr>
          </a:lstStyle>
          <a:p>
            <a:endParaRPr/>
          </a:p>
        </p:txBody>
      </p:sp>
      <p:sp>
        <p:nvSpPr>
          <p:cNvPr id="180" name="Shape 180"/>
          <p:cNvSpPr txBox="1">
            <a:spLocks noGrp="1"/>
          </p:cNvSpPr>
          <p:nvPr>
            <p:ph type="sldNum" idx="12"/>
          </p:nvPr>
        </p:nvSpPr>
        <p:spPr>
          <a:xfrm>
            <a:off x="8556784"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solidFill>
                  <a:srgbClr val="000000"/>
                </a:solidFill>
                <a:latin typeface="Open Sans"/>
                <a:ea typeface="Open Sans"/>
                <a:cs typeface="Open Sans"/>
                <a:sym typeface="Open Sans"/>
              </a:rPr>
              <a:t>‹#›</a:t>
            </a:fld>
            <a:endParaRPr lang="en-GB">
              <a:solidFill>
                <a:srgbClr val="000000"/>
              </a:solidFill>
              <a:latin typeface="Open Sans"/>
              <a:ea typeface="Open Sans"/>
              <a:cs typeface="Open Sans"/>
              <a:sym typeface="Open Sans"/>
            </a:endParaRPr>
          </a:p>
        </p:txBody>
      </p:sp>
      <p:pic>
        <p:nvPicPr>
          <p:cNvPr id="181" name="Shape 181" descr="inventiveteal_laptop_blank.png"/>
          <p:cNvPicPr preferRelativeResize="0"/>
          <p:nvPr/>
        </p:nvPicPr>
        <p:blipFill>
          <a:blip r:embed="rId3">
            <a:alphaModFix/>
          </a:blip>
          <a:stretch>
            <a:fillRect/>
          </a:stretch>
        </p:blipFill>
        <p:spPr>
          <a:xfrm>
            <a:off x="4530623" y="1519399"/>
            <a:ext cx="4187950" cy="283217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_3">
    <p:spTree>
      <p:nvGrpSpPr>
        <p:cNvPr id="1" name="Shape 182"/>
        <p:cNvGrpSpPr/>
        <p:nvPr/>
      </p:nvGrpSpPr>
      <p:grpSpPr>
        <a:xfrm>
          <a:off x="0" y="0"/>
          <a:ext cx="0" cy="0"/>
          <a:chOff x="0" y="0"/>
          <a:chExt cx="0" cy="0"/>
        </a:xfrm>
      </p:grpSpPr>
      <p:sp>
        <p:nvSpPr>
          <p:cNvPr id="183" name="Shape 183"/>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84" name="Shape 184"/>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85" name="Shape 18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_4">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88" name="Shape 188"/>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89" name="Shape 18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8556791" y="47498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itizens Advice  - Wide column title and body">
    <p:spTree>
      <p:nvGrpSpPr>
        <p:cNvPr id="1" name="Shape 198"/>
        <p:cNvGrpSpPr/>
        <p:nvPr/>
      </p:nvGrpSpPr>
      <p:grpSpPr>
        <a:xfrm>
          <a:off x="0" y="0"/>
          <a:ext cx="0" cy="0"/>
          <a:chOff x="0" y="0"/>
          <a:chExt cx="0" cy="0"/>
        </a:xfrm>
      </p:grpSpPr>
      <p:sp>
        <p:nvSpPr>
          <p:cNvPr id="199" name="Shape 199"/>
          <p:cNvSpPr txBox="1">
            <a:spLocks noGrp="1"/>
          </p:cNvSpPr>
          <p:nvPr>
            <p:ph type="subTitle" idx="1"/>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body" idx="2"/>
          </p:nvPr>
        </p:nvSpPr>
        <p:spPr>
          <a:xfrm>
            <a:off x="457200" y="1704175"/>
            <a:ext cx="6334200" cy="3176100"/>
          </a:xfrm>
          <a:prstGeom prst="rect">
            <a:avLst/>
          </a:prstGeom>
          <a:noFill/>
          <a:ln>
            <a:noFill/>
          </a:ln>
        </p:spPr>
        <p:txBody>
          <a:bodyPr wrap="square" lIns="91425" tIns="91425" rIns="91425" bIns="91425" anchor="t" anchorCtr="0"/>
          <a:lstStyle>
            <a:lvl1pPr marL="0" marR="0" lvl="0"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1pPr>
            <a:lvl2pPr marL="457200" marR="0" lvl="1"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2pPr>
            <a:lvl3pPr marL="914400" marR="0" lvl="2"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3pPr>
            <a:lvl4pPr marL="1371600" marR="0" lvl="3"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4pPr>
            <a:lvl5pPr marL="1828800" marR="0" lvl="4"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5pPr>
            <a:lvl6pPr marL="2286000" marR="0" lvl="5"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6pPr>
            <a:lvl7pPr marL="2743200" marR="0" lvl="6"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7pPr>
            <a:lvl8pPr marL="3200400" marR="0" lvl="7"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8pPr>
            <a:lvl9pPr marL="3657600" marR="0" lvl="8"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201" name="Shape 201"/>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itizens Advice_Cover_Heritage 2">
    <p:bg>
      <p:bgPr>
        <a:solidFill>
          <a:srgbClr val="FCBB69"/>
        </a:solidFill>
        <a:effectLst/>
      </p:bgPr>
    </p:bg>
    <p:spTree>
      <p:nvGrpSpPr>
        <p:cNvPr id="1" name="Shape 207"/>
        <p:cNvGrpSpPr/>
        <p:nvPr/>
      </p:nvGrpSpPr>
      <p:grpSpPr>
        <a:xfrm>
          <a:off x="0" y="0"/>
          <a:ext cx="0" cy="0"/>
          <a:chOff x="0" y="0"/>
          <a:chExt cx="0" cy="0"/>
        </a:xfrm>
      </p:grpSpPr>
      <p:sp>
        <p:nvSpPr>
          <p:cNvPr id="208" name="Shape 208"/>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09" name="Shape 209"/>
          <p:cNvSpPr txBox="1">
            <a:spLocks noGrp="1"/>
          </p:cNvSpPr>
          <p:nvPr>
            <p:ph type="ctrTitle"/>
          </p:nvPr>
        </p:nvSpPr>
        <p:spPr>
          <a:xfrm>
            <a:off x="443675" y="368875"/>
            <a:ext cx="41238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210" name="Shape 210" descr="CA_Silhouettes_RGB-11.png"/>
          <p:cNvPicPr preferRelativeResize="0"/>
          <p:nvPr/>
        </p:nvPicPr>
        <p:blipFill rotWithShape="1">
          <a:blip r:embed="rId2">
            <a:alphaModFix/>
          </a:blip>
          <a:srcRect/>
          <a:stretch/>
        </p:blipFill>
        <p:spPr>
          <a:xfrm>
            <a:off x="4122675" y="244549"/>
            <a:ext cx="4664400" cy="4654500"/>
          </a:xfrm>
          <a:prstGeom prst="rect">
            <a:avLst/>
          </a:prstGeom>
          <a:noFill/>
          <a:ln>
            <a:noFill/>
          </a:ln>
        </p:spPr>
      </p:pic>
      <p:pic>
        <p:nvPicPr>
          <p:cNvPr id="211" name="Shape 211"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itizens Advice_Cover_Heritage 3">
    <p:bg>
      <p:bgPr>
        <a:solidFill>
          <a:srgbClr val="FCBB69"/>
        </a:solidFill>
        <a:effectLst/>
      </p:bgPr>
    </p:bg>
    <p:spTree>
      <p:nvGrpSpPr>
        <p:cNvPr id="1" name="Shape 212"/>
        <p:cNvGrpSpPr/>
        <p:nvPr/>
      </p:nvGrpSpPr>
      <p:grpSpPr>
        <a:xfrm>
          <a:off x="0" y="0"/>
          <a:ext cx="0" cy="0"/>
          <a:chOff x="0" y="0"/>
          <a:chExt cx="0" cy="0"/>
        </a:xfrm>
      </p:grpSpPr>
      <p:pic>
        <p:nvPicPr>
          <p:cNvPr id="213" name="Shape 213" descr="CA_Silhouettes_RGB-18.png"/>
          <p:cNvPicPr preferRelativeResize="0"/>
          <p:nvPr/>
        </p:nvPicPr>
        <p:blipFill rotWithShape="1">
          <a:blip r:embed="rId2">
            <a:alphaModFix/>
          </a:blip>
          <a:srcRect l="8538" t="12011" r="2517" b="8812"/>
          <a:stretch/>
        </p:blipFill>
        <p:spPr>
          <a:xfrm>
            <a:off x="4387699" y="457800"/>
            <a:ext cx="4560000" cy="4322400"/>
          </a:xfrm>
          <a:prstGeom prst="rect">
            <a:avLst/>
          </a:prstGeom>
          <a:noFill/>
          <a:ln>
            <a:noFill/>
          </a:ln>
        </p:spPr>
      </p:pic>
      <p:sp>
        <p:nvSpPr>
          <p:cNvPr id="214" name="Shape 214"/>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15" name="Shape 215"/>
          <p:cNvSpPr txBox="1">
            <a:spLocks noGrp="1"/>
          </p:cNvSpPr>
          <p:nvPr>
            <p:ph type="ctrTitle"/>
          </p:nvPr>
        </p:nvSpPr>
        <p:spPr>
          <a:xfrm>
            <a:off x="443675" y="368875"/>
            <a:ext cx="39441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216" name="Shape 216"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itizens Advice_Cover_Heritage 4">
    <p:bg>
      <p:bgPr>
        <a:solidFill>
          <a:srgbClr val="FCBB69"/>
        </a:solidFill>
        <a:effectLst/>
      </p:bgPr>
    </p:bg>
    <p:spTree>
      <p:nvGrpSpPr>
        <p:cNvPr id="1" name="Shape 217"/>
        <p:cNvGrpSpPr/>
        <p:nvPr/>
      </p:nvGrpSpPr>
      <p:grpSpPr>
        <a:xfrm>
          <a:off x="0" y="0"/>
          <a:ext cx="0" cy="0"/>
          <a:chOff x="0" y="0"/>
          <a:chExt cx="0" cy="0"/>
        </a:xfrm>
      </p:grpSpPr>
      <p:pic>
        <p:nvPicPr>
          <p:cNvPr id="218" name="Shape 218" descr="CA_Silhouettes_RGB-19.png"/>
          <p:cNvPicPr preferRelativeResize="0"/>
          <p:nvPr/>
        </p:nvPicPr>
        <p:blipFill rotWithShape="1">
          <a:blip r:embed="rId2">
            <a:alphaModFix/>
          </a:blip>
          <a:srcRect/>
          <a:stretch/>
        </p:blipFill>
        <p:spPr>
          <a:xfrm>
            <a:off x="4169375" y="-208575"/>
            <a:ext cx="4752600" cy="5352000"/>
          </a:xfrm>
          <a:prstGeom prst="rect">
            <a:avLst/>
          </a:prstGeom>
          <a:noFill/>
          <a:ln>
            <a:noFill/>
          </a:ln>
        </p:spPr>
      </p:pic>
      <p:sp>
        <p:nvSpPr>
          <p:cNvPr id="219" name="Shape 219"/>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20" name="Shape 220"/>
          <p:cNvSpPr txBox="1">
            <a:spLocks noGrp="1"/>
          </p:cNvSpPr>
          <p:nvPr>
            <p:ph type="ctrTitle"/>
          </p:nvPr>
        </p:nvSpPr>
        <p:spPr>
          <a:xfrm>
            <a:off x="443675" y="368875"/>
            <a:ext cx="41052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221" name="Shape 221"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itizens Advice_Cover_Heritage 5">
    <p:bg>
      <p:bgPr>
        <a:solidFill>
          <a:srgbClr val="FCBB69"/>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24" name="Shape 224"/>
          <p:cNvSpPr txBox="1">
            <a:spLocks noGrp="1"/>
          </p:cNvSpPr>
          <p:nvPr>
            <p:ph type="ctrTitle"/>
          </p:nvPr>
        </p:nvSpPr>
        <p:spPr>
          <a:xfrm>
            <a:off x="443675" y="368875"/>
            <a:ext cx="40410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225" name="Shape 225"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pic>
        <p:nvPicPr>
          <p:cNvPr id="226" name="Shape 226" descr="CA_Silhouettes_RGB-20.png"/>
          <p:cNvPicPr preferRelativeResize="0"/>
          <p:nvPr/>
        </p:nvPicPr>
        <p:blipFill rotWithShape="1">
          <a:blip r:embed="rId3">
            <a:alphaModFix/>
          </a:blip>
          <a:srcRect l="10770" t="8946" b="15238"/>
          <a:stretch/>
        </p:blipFill>
        <p:spPr>
          <a:xfrm>
            <a:off x="4369850" y="523199"/>
            <a:ext cx="4211100" cy="4233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itizens Advice_Cover_Inventive 1">
    <p:bg>
      <p:bgPr>
        <a:solidFill>
          <a:srgbClr val="FBC0AD"/>
        </a:solidFill>
        <a:effectLst/>
      </p:bgPr>
    </p:bg>
    <p:spTree>
      <p:nvGrpSpPr>
        <p:cNvPr id="1" name="Shape 227"/>
        <p:cNvGrpSpPr/>
        <p:nvPr/>
      </p:nvGrpSpPr>
      <p:grpSpPr>
        <a:xfrm>
          <a:off x="0" y="0"/>
          <a:ext cx="0" cy="0"/>
          <a:chOff x="0" y="0"/>
          <a:chExt cx="0" cy="0"/>
        </a:xfrm>
      </p:grpSpPr>
      <p:pic>
        <p:nvPicPr>
          <p:cNvPr id="228" name="Shape 228" descr="CA_SpeechBubbles_RGB-05.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229" name="Shape 229"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230" name="Shape 230"/>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6278"/>
              </a:buClr>
              <a:buFont typeface="Open Sans"/>
              <a:buNone/>
              <a:defRPr sz="28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31" name="Shape 231"/>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BC0AD"/>
              </a:buClr>
              <a:buFont typeface="Open Sans"/>
              <a:buNone/>
              <a:defRPr sz="4200" b="1" i="0" u="none" strike="noStrike" cap="none">
                <a:solidFill>
                  <a:srgbClr val="FBC0AD"/>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itizens Advice_Cover_Inventive 1 1">
    <p:bg>
      <p:bgPr>
        <a:solidFill>
          <a:srgbClr val="FBC0AD"/>
        </a:solidFill>
        <a:effectLst/>
      </p:bgPr>
    </p:bg>
    <p:spTree>
      <p:nvGrpSpPr>
        <p:cNvPr id="1" name="Shape 232"/>
        <p:cNvGrpSpPr/>
        <p:nvPr/>
      </p:nvGrpSpPr>
      <p:grpSpPr>
        <a:xfrm>
          <a:off x="0" y="0"/>
          <a:ext cx="0" cy="0"/>
          <a:chOff x="0" y="0"/>
          <a:chExt cx="0" cy="0"/>
        </a:xfrm>
      </p:grpSpPr>
      <p:pic>
        <p:nvPicPr>
          <p:cNvPr id="233" name="Shape 233" descr="CA_Silhouettes_RGB-12.png"/>
          <p:cNvPicPr preferRelativeResize="0"/>
          <p:nvPr/>
        </p:nvPicPr>
        <p:blipFill rotWithShape="1">
          <a:blip r:embed="rId2">
            <a:alphaModFix/>
          </a:blip>
          <a:srcRect/>
          <a:stretch/>
        </p:blipFill>
        <p:spPr>
          <a:xfrm>
            <a:off x="3967200" y="-179274"/>
            <a:ext cx="5092200" cy="5421900"/>
          </a:xfrm>
          <a:prstGeom prst="rect">
            <a:avLst/>
          </a:prstGeom>
          <a:noFill/>
          <a:ln>
            <a:noFill/>
          </a:ln>
        </p:spPr>
      </p:pic>
      <p:pic>
        <p:nvPicPr>
          <p:cNvPr id="234" name="Shape 234"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235" name="Shape 235"/>
          <p:cNvSpPr txBox="1">
            <a:spLocks noGrp="1"/>
          </p:cNvSpPr>
          <p:nvPr>
            <p:ph type="subTitle" idx="1"/>
          </p:nvPr>
        </p:nvSpPr>
        <p:spPr>
          <a:xfrm>
            <a:off x="443675" y="2495575"/>
            <a:ext cx="4041000" cy="14733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6278"/>
              </a:buClr>
              <a:buFont typeface="Open Sans"/>
              <a:buNone/>
              <a:defRPr sz="28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36" name="Shape 236"/>
          <p:cNvSpPr txBox="1">
            <a:spLocks noGrp="1"/>
          </p:cNvSpPr>
          <p:nvPr>
            <p:ph type="ctrTitle"/>
          </p:nvPr>
        </p:nvSpPr>
        <p:spPr>
          <a:xfrm>
            <a:off x="443675" y="368875"/>
            <a:ext cx="4215900" cy="2909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6278"/>
              </a:buClr>
              <a:buFont typeface="Open Sans"/>
              <a:buNone/>
              <a:defRPr sz="4200" b="1" i="0" u="none" strike="noStrike" cap="none">
                <a:solidFill>
                  <a:srgbClr val="00627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itizens Advice_Cover_Responsible 1">
    <p:bg>
      <p:bgPr>
        <a:solidFill>
          <a:srgbClr val="90CE9C"/>
        </a:solidFill>
        <a:effectLst/>
      </p:bgPr>
    </p:bg>
    <p:spTree>
      <p:nvGrpSpPr>
        <p:cNvPr id="1" name="Shape 237"/>
        <p:cNvGrpSpPr/>
        <p:nvPr/>
      </p:nvGrpSpPr>
      <p:grpSpPr>
        <a:xfrm>
          <a:off x="0" y="0"/>
          <a:ext cx="0" cy="0"/>
          <a:chOff x="0" y="0"/>
          <a:chExt cx="0" cy="0"/>
        </a:xfrm>
      </p:grpSpPr>
      <p:pic>
        <p:nvPicPr>
          <p:cNvPr id="238" name="Shape 238" descr="CA_SpeechBubbles_RGB-04.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239" name="Shape 239"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240" name="Shape 240"/>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57486B"/>
              </a:buClr>
              <a:buFont typeface="Open Sans"/>
              <a:buNone/>
              <a:defRPr sz="2800" b="0" i="0" u="none" strike="noStrike" cap="none">
                <a:solidFill>
                  <a:srgbClr val="57486B"/>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41" name="Shape 241"/>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90CE9C"/>
              </a:buClr>
              <a:buFont typeface="Open Sans"/>
              <a:buNone/>
              <a:defRPr sz="4200" b="1" i="0" u="none" strike="noStrike" cap="none">
                <a:solidFill>
                  <a:srgbClr val="90CE9C"/>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itizens Advice_Cover_Generous 1">
    <p:bg>
      <p:bgPr>
        <a:solidFill>
          <a:srgbClr val="B5AFD7"/>
        </a:solidFill>
        <a:effectLst/>
      </p:bgPr>
    </p:bg>
    <p:spTree>
      <p:nvGrpSpPr>
        <p:cNvPr id="1" name="Shape 242"/>
        <p:cNvGrpSpPr/>
        <p:nvPr/>
      </p:nvGrpSpPr>
      <p:grpSpPr>
        <a:xfrm>
          <a:off x="0" y="0"/>
          <a:ext cx="0" cy="0"/>
          <a:chOff x="0" y="0"/>
          <a:chExt cx="0" cy="0"/>
        </a:xfrm>
      </p:grpSpPr>
      <p:pic>
        <p:nvPicPr>
          <p:cNvPr id="243" name="Shape 243" descr="CA_SpeechBubbles_RGB-06.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244" name="Shape 244"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245" name="Shape 245"/>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53F"/>
              </a:buClr>
              <a:buFont typeface="Open Sans"/>
              <a:buNone/>
              <a:defRPr sz="2800" b="0" i="0" u="none" strike="noStrike" cap="none">
                <a:solidFill>
                  <a:srgbClr val="00553F"/>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246" name="Shape 246"/>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B5AFD7"/>
              </a:buClr>
              <a:buFont typeface="Open Sans"/>
              <a:buNone/>
              <a:defRPr sz="4200" b="1" i="0" u="none" strike="noStrike" cap="none">
                <a:solidFill>
                  <a:srgbClr val="B5AFD7"/>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itizens Advice  - Two column Large body">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4598750" y="1704175"/>
            <a:ext cx="4055100" cy="3573000"/>
          </a:xfrm>
          <a:prstGeom prst="rect">
            <a:avLst/>
          </a:prstGeom>
          <a:noFill/>
          <a:ln>
            <a:noFill/>
          </a:ln>
        </p:spPr>
        <p:txBody>
          <a:bodyPr wrap="square" lIns="91425" tIns="91425" rIns="91425" bIns="91425" anchor="t" anchorCtr="0"/>
          <a:lstStyle>
            <a:lvl1pPr marL="0" marR="0" lvl="0"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1pPr>
            <a:lvl2pPr marL="457200" marR="0" lvl="1"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2pPr>
            <a:lvl3pPr marL="914400" marR="0" lvl="2"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3pPr>
            <a:lvl4pPr marL="1371600" marR="0" lvl="3"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4pPr>
            <a:lvl5pPr marL="1828800" marR="0" lvl="4"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5pPr>
            <a:lvl6pPr marL="2286000" marR="0" lvl="5"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6pPr>
            <a:lvl7pPr marL="2743200" marR="0" lvl="6"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7pPr>
            <a:lvl8pPr marL="3200400" marR="0" lvl="7"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8pPr>
            <a:lvl9pPr marL="3657600" marR="0" lvl="8"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249" name="Shape 249"/>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1pPr>
            <a:lvl2pPr marL="457200" marR="0" lvl="1"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2pPr>
            <a:lvl3pPr marL="914400" marR="0" lvl="2"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3pPr>
            <a:lvl4pPr marL="1371600" marR="0" lvl="3"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4pPr>
            <a:lvl5pPr marL="1828800" marR="0" lvl="4"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5pPr>
            <a:lvl6pPr marL="2286000" marR="0" lvl="5"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6pPr>
            <a:lvl7pPr marL="2743200" marR="0" lvl="6"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7pPr>
            <a:lvl8pPr marL="3200400" marR="0" lvl="7"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8pPr>
            <a:lvl9pPr marL="3657600" marR="0" lvl="8"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251" name="Shape 251"/>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itizens Advice  - Two column Large body and quote">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4598750" y="1704175"/>
            <a:ext cx="4055100" cy="3573000"/>
          </a:xfrm>
          <a:prstGeom prst="rect">
            <a:avLst/>
          </a:prstGeom>
          <a:noFill/>
          <a:ln>
            <a:noFill/>
          </a:ln>
        </p:spPr>
        <p:txBody>
          <a:bodyPr wrap="square" lIns="91425" tIns="91425" rIns="91425" bIns="91425" anchor="t" anchorCtr="0"/>
          <a:lstStyle>
            <a:lvl1pPr marL="0" marR="0" lvl="0"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1pPr>
            <a:lvl2pPr marL="457200" marR="0" lvl="1"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2pPr>
            <a:lvl3pPr marL="914400" marR="0" lvl="2"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3pPr>
            <a:lvl4pPr marL="1371600" marR="0" lvl="3"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4pPr>
            <a:lvl5pPr marL="1828800" marR="0" lvl="4"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5pPr>
            <a:lvl6pPr marL="2286000" marR="0" lvl="5"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6pPr>
            <a:lvl7pPr marL="2743200" marR="0" lvl="6"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7pPr>
            <a:lvl8pPr marL="3200400" marR="0" lvl="7"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8pPr>
            <a:lvl9pPr marL="3657600" marR="0" lvl="8"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9pPr>
          </a:lstStyle>
          <a:p>
            <a:endParaRPr/>
          </a:p>
        </p:txBody>
      </p:sp>
      <p:sp>
        <p:nvSpPr>
          <p:cNvPr id="254" name="Shape 254"/>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1pPr>
            <a:lvl2pPr marL="457200" marR="0" lvl="1"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2pPr>
            <a:lvl3pPr marL="914400" marR="0" lvl="2"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3pPr>
            <a:lvl4pPr marL="1371600" marR="0" lvl="3"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4pPr>
            <a:lvl5pPr marL="1828800" marR="0" lvl="4"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5pPr>
            <a:lvl6pPr marL="2286000" marR="0" lvl="5"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6pPr>
            <a:lvl7pPr marL="2743200" marR="0" lvl="6"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7pPr>
            <a:lvl8pPr marL="3200400" marR="0" lvl="7"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8pPr>
            <a:lvl9pPr marL="3657600" marR="0" lvl="8"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256" name="Shape 256"/>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itizens Advice  - Two column Small body">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4598750" y="1704175"/>
            <a:ext cx="4055100" cy="3176100"/>
          </a:xfrm>
          <a:prstGeom prst="rect">
            <a:avLst/>
          </a:prstGeom>
          <a:noFill/>
          <a:ln>
            <a:noFill/>
          </a:ln>
        </p:spPr>
        <p:txBody>
          <a:bodyPr wrap="square" lIns="91425" tIns="91425" rIns="91425" bIns="91425" anchor="t" anchorCtr="0"/>
          <a:lstStyle>
            <a:lvl1pPr marL="0" marR="0" lvl="0"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1pPr>
            <a:lvl2pPr marL="457200" marR="0" lvl="1"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259" name="Shape 259"/>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1pPr>
            <a:lvl2pPr marL="457200" marR="0" lvl="1"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2pPr>
            <a:lvl3pPr marL="914400" marR="0" lvl="2"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3pPr>
            <a:lvl4pPr marL="1371600" marR="0" lvl="3"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4pPr>
            <a:lvl5pPr marL="1828800" marR="0" lvl="4"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5pPr>
            <a:lvl6pPr marL="2286000" marR="0" lvl="5"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6pPr>
            <a:lvl7pPr marL="2743200" marR="0" lvl="6"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7pPr>
            <a:lvl8pPr marL="3200400" marR="0" lvl="7"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8pPr>
            <a:lvl9pPr marL="3657600" marR="0" lvl="8"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261" name="Shape 261"/>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itizens Advice  - Back cover_Heritage">
    <p:bg>
      <p:bgPr>
        <a:solidFill>
          <a:srgbClr val="FCBB69"/>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4888"/>
              </a:buClr>
              <a:buFont typeface="Open Sans"/>
              <a:buNone/>
              <a:defRPr sz="20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264" name="Shape 264"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itizens Advice  - Back cover_Inventive 1">
    <p:bg>
      <p:bgPr>
        <a:solidFill>
          <a:srgbClr val="FBC0AD"/>
        </a:solidFill>
        <a:effectLst/>
      </p:bgPr>
    </p:bg>
    <p:spTree>
      <p:nvGrpSpPr>
        <p:cNvPr id="1" name="Shape 265"/>
        <p:cNvGrpSpPr/>
        <p:nvPr/>
      </p:nvGrpSpPr>
      <p:grpSpPr>
        <a:xfrm>
          <a:off x="0" y="0"/>
          <a:ext cx="0" cy="0"/>
          <a:chOff x="0" y="0"/>
          <a:chExt cx="0" cy="0"/>
        </a:xfrm>
      </p:grpSpPr>
      <p:sp>
        <p:nvSpPr>
          <p:cNvPr id="266" name="Shape 266"/>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6278"/>
              </a:buClr>
              <a:buFont typeface="Open Sans"/>
              <a:buNone/>
              <a:defRPr sz="20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267" name="Shape 267"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itizens Advice  - Back cover_Responsible 1">
    <p:bg>
      <p:bgPr>
        <a:solidFill>
          <a:srgbClr val="90CE9C"/>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57486B"/>
              </a:buClr>
              <a:buFont typeface="Open Sans"/>
              <a:buNone/>
              <a:defRPr sz="2000" b="0" i="0" u="none" strike="noStrike" cap="none">
                <a:solidFill>
                  <a:srgbClr val="57486B"/>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270" name="Shape 270"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itizens Advice  - Back cover_Generous 1">
    <p:bg>
      <p:bgPr>
        <a:solidFill>
          <a:srgbClr val="B5AFD7"/>
        </a:solidFill>
        <a:effectLst/>
      </p:bgPr>
    </p:bg>
    <p:spTree>
      <p:nvGrpSpPr>
        <p:cNvPr id="1" name="Shape 271"/>
        <p:cNvGrpSpPr/>
        <p:nvPr/>
      </p:nvGrpSpPr>
      <p:grpSpPr>
        <a:xfrm>
          <a:off x="0" y="0"/>
          <a:ext cx="0" cy="0"/>
          <a:chOff x="0" y="0"/>
          <a:chExt cx="0" cy="0"/>
        </a:xfrm>
      </p:grpSpPr>
      <p:sp>
        <p:nvSpPr>
          <p:cNvPr id="272" name="Shape 272"/>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53F"/>
              </a:buClr>
              <a:buFont typeface="Open Sans"/>
              <a:buNone/>
              <a:defRPr sz="2000" b="0" i="0" u="none" strike="noStrike" cap="none">
                <a:solidFill>
                  <a:srgbClr val="00553F"/>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273" name="Shape 273"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276" name="Shape 276"/>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280" name="Shape 280"/>
          <p:cNvSpPr txBox="1">
            <a:spLocks noGrp="1"/>
          </p:cNvSpPr>
          <p:nvPr>
            <p:ph type="body" idx="1"/>
          </p:nvPr>
        </p:nvSpPr>
        <p:spPr>
          <a:xfrm>
            <a:off x="457200" y="1200150"/>
            <a:ext cx="39945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body" idx="2"/>
          </p:nvPr>
        </p:nvSpPr>
        <p:spPr>
          <a:xfrm>
            <a:off x="4692273" y="1200150"/>
            <a:ext cx="39945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285" name="Shape 285"/>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aption">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457200" y="4406309"/>
            <a:ext cx="8229600" cy="519600"/>
          </a:xfrm>
          <a:prstGeom prst="rect">
            <a:avLst/>
          </a:prstGeom>
          <a:noFill/>
          <a:ln>
            <a:noFill/>
          </a:ln>
        </p:spPr>
        <p:txBody>
          <a:bodyPr wrap="square" lIns="91425" tIns="91425" rIns="91425" bIns="91425" anchor="t" anchorCtr="0"/>
          <a:lstStyle>
            <a:lvl1pPr marL="0" marR="0" lvl="0"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_3">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1"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b="1">
                <a:solidFill>
                  <a:schemeClr val="dk1"/>
                </a:solidFill>
              </a:defRPr>
            </a:lvl2pPr>
            <a:lvl3pPr lvl="2" indent="0" algn="ctr" rtl="0">
              <a:spcBef>
                <a:spcPts val="0"/>
              </a:spcBef>
              <a:buClr>
                <a:schemeClr val="dk1"/>
              </a:buClr>
              <a:buFont typeface="Arial"/>
              <a:buNone/>
              <a:defRPr sz="5200" b="1">
                <a:solidFill>
                  <a:schemeClr val="dk1"/>
                </a:solidFill>
              </a:defRPr>
            </a:lvl3pPr>
            <a:lvl4pPr lvl="3" indent="0" algn="ctr" rtl="0">
              <a:spcBef>
                <a:spcPts val="0"/>
              </a:spcBef>
              <a:buClr>
                <a:schemeClr val="dk1"/>
              </a:buClr>
              <a:buFont typeface="Arial"/>
              <a:buNone/>
              <a:defRPr sz="5200" b="1">
                <a:solidFill>
                  <a:schemeClr val="dk1"/>
                </a:solidFill>
              </a:defRPr>
            </a:lvl4pPr>
            <a:lvl5pPr lvl="4" indent="0" algn="ctr" rtl="0">
              <a:spcBef>
                <a:spcPts val="0"/>
              </a:spcBef>
              <a:buClr>
                <a:schemeClr val="dk1"/>
              </a:buClr>
              <a:buFont typeface="Arial"/>
              <a:buNone/>
              <a:defRPr sz="5200" b="1">
                <a:solidFill>
                  <a:schemeClr val="dk1"/>
                </a:solidFill>
              </a:defRPr>
            </a:lvl5pPr>
            <a:lvl6pPr lvl="5" indent="0" algn="ctr" rtl="0">
              <a:spcBef>
                <a:spcPts val="0"/>
              </a:spcBef>
              <a:buClr>
                <a:schemeClr val="dk1"/>
              </a:buClr>
              <a:buFont typeface="Arial"/>
              <a:buNone/>
              <a:defRPr sz="5200" b="1">
                <a:solidFill>
                  <a:schemeClr val="dk1"/>
                </a:solidFill>
              </a:defRPr>
            </a:lvl6pPr>
            <a:lvl7pPr lvl="6" indent="0" algn="ctr" rtl="0">
              <a:spcBef>
                <a:spcPts val="0"/>
              </a:spcBef>
              <a:buClr>
                <a:schemeClr val="dk1"/>
              </a:buClr>
              <a:buFont typeface="Arial"/>
              <a:buNone/>
              <a:defRPr sz="5200" b="1">
                <a:solidFill>
                  <a:schemeClr val="dk1"/>
                </a:solidFill>
              </a:defRPr>
            </a:lvl7pPr>
            <a:lvl8pPr lvl="7" indent="0" algn="ctr" rtl="0">
              <a:spcBef>
                <a:spcPts val="0"/>
              </a:spcBef>
              <a:buClr>
                <a:schemeClr val="dk1"/>
              </a:buClr>
              <a:buFont typeface="Arial"/>
              <a:buNone/>
              <a:defRPr sz="5200" b="1">
                <a:solidFill>
                  <a:schemeClr val="dk1"/>
                </a:solidFill>
              </a:defRPr>
            </a:lvl8pPr>
            <a:lvl9pPr lvl="8" indent="0" algn="ctr" rtl="0">
              <a:spcBef>
                <a:spcPts val="0"/>
              </a:spcBef>
              <a:buClr>
                <a:schemeClr val="dk1"/>
              </a:buClr>
              <a:buFont typeface="Arial"/>
              <a:buNone/>
              <a:defRPr sz="5200" b="1">
                <a:solidFill>
                  <a:schemeClr val="dk1"/>
                </a:solidFill>
              </a:defRPr>
            </a:lvl9pPr>
          </a:lstStyle>
          <a:p>
            <a:endParaRPr/>
          </a:p>
        </p:txBody>
      </p:sp>
      <p:sp>
        <p:nvSpPr>
          <p:cNvPr id="291" name="Shape 291"/>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6pPr>
            <a:lvl7pPr marL="2743200" marR="0" lvl="6"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7pPr>
            <a:lvl8pPr marL="3200400" marR="0" lvl="7"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8pPr>
            <a:lvl9pPr marL="3657600" marR="0" lvl="8"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itizens Advice_Cover_Heritage 4">
    <p:bg>
      <p:bgPr>
        <a:solidFill>
          <a:srgbClr val="FCBB69"/>
        </a:solidFill>
        <a:effectLst/>
      </p:bgPr>
    </p:bg>
    <p:spTree>
      <p:nvGrpSpPr>
        <p:cNvPr id="1" name="Shape 528"/>
        <p:cNvGrpSpPr/>
        <p:nvPr/>
      </p:nvGrpSpPr>
      <p:grpSpPr>
        <a:xfrm>
          <a:off x="0" y="0"/>
          <a:ext cx="0" cy="0"/>
          <a:chOff x="0" y="0"/>
          <a:chExt cx="0" cy="0"/>
        </a:xfrm>
      </p:grpSpPr>
      <p:pic>
        <p:nvPicPr>
          <p:cNvPr id="529" name="Shape 529" descr="CA_Silhouettes_RGB-19.png"/>
          <p:cNvPicPr preferRelativeResize="0"/>
          <p:nvPr/>
        </p:nvPicPr>
        <p:blipFill rotWithShape="1">
          <a:blip r:embed="rId2">
            <a:alphaModFix/>
          </a:blip>
          <a:srcRect/>
          <a:stretch/>
        </p:blipFill>
        <p:spPr>
          <a:xfrm>
            <a:off x="4169375" y="-208575"/>
            <a:ext cx="4752600" cy="5352000"/>
          </a:xfrm>
          <a:prstGeom prst="rect">
            <a:avLst/>
          </a:prstGeom>
          <a:noFill/>
          <a:ln>
            <a:noFill/>
          </a:ln>
        </p:spPr>
      </p:pic>
      <p:sp>
        <p:nvSpPr>
          <p:cNvPr id="530" name="Shape 530"/>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31" name="Shape 531"/>
          <p:cNvSpPr txBox="1">
            <a:spLocks noGrp="1"/>
          </p:cNvSpPr>
          <p:nvPr>
            <p:ph type="ctrTitle"/>
          </p:nvPr>
        </p:nvSpPr>
        <p:spPr>
          <a:xfrm>
            <a:off x="443675" y="368875"/>
            <a:ext cx="41052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532" name="Shape 532"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itizens Advice_Cover_Heritage 5">
    <p:bg>
      <p:bgPr>
        <a:solidFill>
          <a:srgbClr val="FCBB69"/>
        </a:solidFill>
        <a:effectLst/>
      </p:bgPr>
    </p:bg>
    <p:spTree>
      <p:nvGrpSpPr>
        <p:cNvPr id="1" name="Shape 533"/>
        <p:cNvGrpSpPr/>
        <p:nvPr/>
      </p:nvGrpSpPr>
      <p:grpSpPr>
        <a:xfrm>
          <a:off x="0" y="0"/>
          <a:ext cx="0" cy="0"/>
          <a:chOff x="0" y="0"/>
          <a:chExt cx="0" cy="0"/>
        </a:xfrm>
      </p:grpSpPr>
      <p:sp>
        <p:nvSpPr>
          <p:cNvPr id="534" name="Shape 534"/>
          <p:cNvSpPr txBox="1">
            <a:spLocks noGrp="1"/>
          </p:cNvSpPr>
          <p:nvPr>
            <p:ph type="subTitle" idx="1"/>
          </p:nvPr>
        </p:nvSpPr>
        <p:spPr>
          <a:xfrm>
            <a:off x="443675" y="2495575"/>
            <a:ext cx="3893400" cy="1528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35" name="Shape 535"/>
          <p:cNvSpPr txBox="1">
            <a:spLocks noGrp="1"/>
          </p:cNvSpPr>
          <p:nvPr>
            <p:ph type="ctrTitle"/>
          </p:nvPr>
        </p:nvSpPr>
        <p:spPr>
          <a:xfrm>
            <a:off x="443675" y="368875"/>
            <a:ext cx="4041000" cy="2808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4200" b="1" i="0" u="none" strike="noStrike" cap="none">
                <a:solidFill>
                  <a:srgbClr val="00488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pic>
        <p:nvPicPr>
          <p:cNvPr id="536" name="Shape 536"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pic>
        <p:nvPicPr>
          <p:cNvPr id="537" name="Shape 537" descr="CA_Silhouettes_RGB-20.png"/>
          <p:cNvPicPr preferRelativeResize="0"/>
          <p:nvPr/>
        </p:nvPicPr>
        <p:blipFill rotWithShape="1">
          <a:blip r:embed="rId3">
            <a:alphaModFix/>
          </a:blip>
          <a:srcRect l="10770" t="8946" b="15238"/>
          <a:stretch/>
        </p:blipFill>
        <p:spPr>
          <a:xfrm>
            <a:off x="4369850" y="523199"/>
            <a:ext cx="4679100" cy="4233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itizens Advice_Cover_Inventive 1">
    <p:bg>
      <p:bgPr>
        <a:solidFill>
          <a:srgbClr val="FBC0AD"/>
        </a:solidFill>
        <a:effectLst/>
      </p:bgPr>
    </p:bg>
    <p:spTree>
      <p:nvGrpSpPr>
        <p:cNvPr id="1" name="Shape 538"/>
        <p:cNvGrpSpPr/>
        <p:nvPr/>
      </p:nvGrpSpPr>
      <p:grpSpPr>
        <a:xfrm>
          <a:off x="0" y="0"/>
          <a:ext cx="0" cy="0"/>
          <a:chOff x="0" y="0"/>
          <a:chExt cx="0" cy="0"/>
        </a:xfrm>
      </p:grpSpPr>
      <p:pic>
        <p:nvPicPr>
          <p:cNvPr id="539" name="Shape 539" descr="CA_SpeechBubbles_RGB-05.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540" name="Shape 540"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541" name="Shape 541"/>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6278"/>
              </a:buClr>
              <a:buFont typeface="Open Sans"/>
              <a:buNone/>
              <a:defRPr sz="28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42" name="Shape 542"/>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BC0AD"/>
              </a:buClr>
              <a:buFont typeface="Open Sans"/>
              <a:buNone/>
              <a:defRPr sz="4200" b="1" i="0" u="none" strike="noStrike" cap="none">
                <a:solidFill>
                  <a:srgbClr val="FBC0AD"/>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itizens Advice_Cover_Inventive 1 1">
    <p:bg>
      <p:bgPr>
        <a:solidFill>
          <a:srgbClr val="FBC0AD"/>
        </a:solidFill>
        <a:effectLst/>
      </p:bgPr>
    </p:bg>
    <p:spTree>
      <p:nvGrpSpPr>
        <p:cNvPr id="1" name="Shape 543"/>
        <p:cNvGrpSpPr/>
        <p:nvPr/>
      </p:nvGrpSpPr>
      <p:grpSpPr>
        <a:xfrm>
          <a:off x="0" y="0"/>
          <a:ext cx="0" cy="0"/>
          <a:chOff x="0" y="0"/>
          <a:chExt cx="0" cy="0"/>
        </a:xfrm>
      </p:grpSpPr>
      <p:pic>
        <p:nvPicPr>
          <p:cNvPr id="544" name="Shape 544" descr="CA_Silhouettes_RGB-12.png"/>
          <p:cNvPicPr preferRelativeResize="0"/>
          <p:nvPr/>
        </p:nvPicPr>
        <p:blipFill rotWithShape="1">
          <a:blip r:embed="rId2">
            <a:alphaModFix/>
          </a:blip>
          <a:srcRect/>
          <a:stretch/>
        </p:blipFill>
        <p:spPr>
          <a:xfrm>
            <a:off x="3967200" y="-179274"/>
            <a:ext cx="5092200" cy="5421900"/>
          </a:xfrm>
          <a:prstGeom prst="rect">
            <a:avLst/>
          </a:prstGeom>
          <a:noFill/>
          <a:ln>
            <a:noFill/>
          </a:ln>
        </p:spPr>
      </p:pic>
      <p:pic>
        <p:nvPicPr>
          <p:cNvPr id="545" name="Shape 545"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546" name="Shape 546"/>
          <p:cNvSpPr txBox="1">
            <a:spLocks noGrp="1"/>
          </p:cNvSpPr>
          <p:nvPr>
            <p:ph type="subTitle" idx="1"/>
          </p:nvPr>
        </p:nvSpPr>
        <p:spPr>
          <a:xfrm>
            <a:off x="443675" y="2495575"/>
            <a:ext cx="4041000" cy="14733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6278"/>
              </a:buClr>
              <a:buFont typeface="Open Sans"/>
              <a:buNone/>
              <a:defRPr sz="28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47" name="Shape 547"/>
          <p:cNvSpPr txBox="1">
            <a:spLocks noGrp="1"/>
          </p:cNvSpPr>
          <p:nvPr>
            <p:ph type="ctrTitle"/>
          </p:nvPr>
        </p:nvSpPr>
        <p:spPr>
          <a:xfrm>
            <a:off x="443675" y="368875"/>
            <a:ext cx="4215900" cy="2909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6278"/>
              </a:buClr>
              <a:buFont typeface="Open Sans"/>
              <a:buNone/>
              <a:defRPr sz="4200" b="1" i="0" u="none" strike="noStrike" cap="none">
                <a:solidFill>
                  <a:srgbClr val="006278"/>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itizens Advice_Cover_Responsible 1">
    <p:bg>
      <p:bgPr>
        <a:solidFill>
          <a:srgbClr val="90CE9C"/>
        </a:solidFill>
        <a:effectLst/>
      </p:bgPr>
    </p:bg>
    <p:spTree>
      <p:nvGrpSpPr>
        <p:cNvPr id="1" name="Shape 548"/>
        <p:cNvGrpSpPr/>
        <p:nvPr/>
      </p:nvGrpSpPr>
      <p:grpSpPr>
        <a:xfrm>
          <a:off x="0" y="0"/>
          <a:ext cx="0" cy="0"/>
          <a:chOff x="0" y="0"/>
          <a:chExt cx="0" cy="0"/>
        </a:xfrm>
      </p:grpSpPr>
      <p:pic>
        <p:nvPicPr>
          <p:cNvPr id="549" name="Shape 549" descr="CA_SpeechBubbles_RGB-04.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550" name="Shape 550"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551" name="Shape 551"/>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57486B"/>
              </a:buClr>
              <a:buFont typeface="Open Sans"/>
              <a:buNone/>
              <a:defRPr sz="2800" b="0" i="0" u="none" strike="noStrike" cap="none">
                <a:solidFill>
                  <a:srgbClr val="57486B"/>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52" name="Shape 552"/>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90CE9C"/>
              </a:buClr>
              <a:buFont typeface="Open Sans"/>
              <a:buNone/>
              <a:defRPr sz="4200" b="1" i="0" u="none" strike="noStrike" cap="none">
                <a:solidFill>
                  <a:srgbClr val="90CE9C"/>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itizens Advice_Cover_Generous 1">
    <p:bg>
      <p:bgPr>
        <a:solidFill>
          <a:srgbClr val="B5AFD7"/>
        </a:solidFill>
        <a:effectLst/>
      </p:bgPr>
    </p:bg>
    <p:spTree>
      <p:nvGrpSpPr>
        <p:cNvPr id="1" name="Shape 553"/>
        <p:cNvGrpSpPr/>
        <p:nvPr/>
      </p:nvGrpSpPr>
      <p:grpSpPr>
        <a:xfrm>
          <a:off x="0" y="0"/>
          <a:ext cx="0" cy="0"/>
          <a:chOff x="0" y="0"/>
          <a:chExt cx="0" cy="0"/>
        </a:xfrm>
      </p:grpSpPr>
      <p:pic>
        <p:nvPicPr>
          <p:cNvPr id="554" name="Shape 554" descr="CA_SpeechBubbles_RGB-06.png"/>
          <p:cNvPicPr preferRelativeResize="0"/>
          <p:nvPr/>
        </p:nvPicPr>
        <p:blipFill rotWithShape="1">
          <a:blip r:embed="rId2">
            <a:alphaModFix/>
          </a:blip>
          <a:srcRect l="16352" t="53000"/>
          <a:stretch/>
        </p:blipFill>
        <p:spPr>
          <a:xfrm>
            <a:off x="0" y="0"/>
            <a:ext cx="6915600" cy="4137600"/>
          </a:xfrm>
          <a:prstGeom prst="rect">
            <a:avLst/>
          </a:prstGeom>
          <a:noFill/>
          <a:ln>
            <a:noFill/>
          </a:ln>
        </p:spPr>
      </p:pic>
      <p:pic>
        <p:nvPicPr>
          <p:cNvPr id="555" name="Shape 555" descr="citizensadvice_english_RGB_colour_TransNew.png"/>
          <p:cNvPicPr preferRelativeResize="0"/>
          <p:nvPr/>
        </p:nvPicPr>
        <p:blipFill rotWithShape="1">
          <a:blip r:embed="rId3">
            <a:alphaModFix/>
          </a:blip>
          <a:srcRect/>
          <a:stretch/>
        </p:blipFill>
        <p:spPr>
          <a:xfrm>
            <a:off x="270200" y="3860091"/>
            <a:ext cx="960900" cy="1023000"/>
          </a:xfrm>
          <a:prstGeom prst="rect">
            <a:avLst/>
          </a:prstGeom>
          <a:noFill/>
          <a:ln>
            <a:noFill/>
          </a:ln>
        </p:spPr>
      </p:pic>
      <p:sp>
        <p:nvSpPr>
          <p:cNvPr id="556" name="Shape 556"/>
          <p:cNvSpPr txBox="1">
            <a:spLocks noGrp="1"/>
          </p:cNvSpPr>
          <p:nvPr>
            <p:ph type="subTitle" idx="1"/>
          </p:nvPr>
        </p:nvSpPr>
        <p:spPr>
          <a:xfrm>
            <a:off x="5842525" y="3278200"/>
            <a:ext cx="2804100" cy="14733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53F"/>
              </a:buClr>
              <a:buFont typeface="Open Sans"/>
              <a:buNone/>
              <a:defRPr sz="2800" b="0" i="0" u="none" strike="noStrike" cap="none">
                <a:solidFill>
                  <a:srgbClr val="00553F"/>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557" name="Shape 557"/>
          <p:cNvSpPr txBox="1">
            <a:spLocks noGrp="1"/>
          </p:cNvSpPr>
          <p:nvPr>
            <p:ph type="ctrTitle"/>
          </p:nvPr>
        </p:nvSpPr>
        <p:spPr>
          <a:xfrm>
            <a:off x="443675" y="216475"/>
            <a:ext cx="5514300" cy="2886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B5AFD7"/>
              </a:buClr>
              <a:buFont typeface="Open Sans"/>
              <a:buNone/>
              <a:defRPr sz="4200" b="1" i="0" u="none" strike="noStrike" cap="none">
                <a:solidFill>
                  <a:srgbClr val="B5AFD7"/>
                </a:solidFill>
                <a:latin typeface="Open Sans"/>
                <a:ea typeface="Open Sans"/>
                <a:cs typeface="Open Sans"/>
                <a:sym typeface="Open Sans"/>
              </a:defRPr>
            </a:lvl1pPr>
            <a:lvl2pPr lvl="1" indent="0" algn="ctr" rtl="0">
              <a:spcBef>
                <a:spcPts val="0"/>
              </a:spcBef>
              <a:buClr>
                <a:schemeClr val="dk1"/>
              </a:buClr>
              <a:buFont typeface="Arial"/>
              <a:buNone/>
              <a:defRPr sz="4800" b="1">
                <a:solidFill>
                  <a:schemeClr val="dk1"/>
                </a:solidFill>
              </a:defRPr>
            </a:lvl2pPr>
            <a:lvl3pPr lvl="2" indent="0" algn="ctr" rtl="0">
              <a:spcBef>
                <a:spcPts val="0"/>
              </a:spcBef>
              <a:buClr>
                <a:schemeClr val="dk1"/>
              </a:buClr>
              <a:buFont typeface="Arial"/>
              <a:buNone/>
              <a:defRPr sz="4800" b="1">
                <a:solidFill>
                  <a:schemeClr val="dk1"/>
                </a:solidFill>
              </a:defRPr>
            </a:lvl3pPr>
            <a:lvl4pPr lvl="3" indent="0" algn="ctr" rtl="0">
              <a:spcBef>
                <a:spcPts val="0"/>
              </a:spcBef>
              <a:buClr>
                <a:schemeClr val="dk1"/>
              </a:buClr>
              <a:buFont typeface="Arial"/>
              <a:buNone/>
              <a:defRPr sz="4800" b="1">
                <a:solidFill>
                  <a:schemeClr val="dk1"/>
                </a:solidFill>
              </a:defRPr>
            </a:lvl4pPr>
            <a:lvl5pPr lvl="4" indent="0" algn="ctr" rtl="0">
              <a:spcBef>
                <a:spcPts val="0"/>
              </a:spcBef>
              <a:buClr>
                <a:schemeClr val="dk1"/>
              </a:buClr>
              <a:buFont typeface="Arial"/>
              <a:buNone/>
              <a:defRPr sz="4800" b="1">
                <a:solidFill>
                  <a:schemeClr val="dk1"/>
                </a:solidFill>
              </a:defRPr>
            </a:lvl5pPr>
            <a:lvl6pPr lvl="5" indent="0" algn="ctr" rtl="0">
              <a:spcBef>
                <a:spcPts val="0"/>
              </a:spcBef>
              <a:buClr>
                <a:schemeClr val="dk1"/>
              </a:buClr>
              <a:buFont typeface="Arial"/>
              <a:buNone/>
              <a:defRPr sz="4800" b="1">
                <a:solidFill>
                  <a:schemeClr val="dk1"/>
                </a:solidFill>
              </a:defRPr>
            </a:lvl6pPr>
            <a:lvl7pPr lvl="6" indent="0" algn="ctr" rtl="0">
              <a:spcBef>
                <a:spcPts val="0"/>
              </a:spcBef>
              <a:buClr>
                <a:schemeClr val="dk1"/>
              </a:buClr>
              <a:buFont typeface="Arial"/>
              <a:buNone/>
              <a:defRPr sz="4800" b="1">
                <a:solidFill>
                  <a:schemeClr val="dk1"/>
                </a:solidFill>
              </a:defRPr>
            </a:lvl7pPr>
            <a:lvl8pPr lvl="7" indent="0" algn="ctr" rtl="0">
              <a:spcBef>
                <a:spcPts val="0"/>
              </a:spcBef>
              <a:buClr>
                <a:schemeClr val="dk1"/>
              </a:buClr>
              <a:buFont typeface="Arial"/>
              <a:buNone/>
              <a:defRPr sz="4800" b="1">
                <a:solidFill>
                  <a:schemeClr val="dk1"/>
                </a:solidFill>
              </a:defRPr>
            </a:lvl8pPr>
            <a:lvl9pPr lvl="8" indent="0" algn="ctr" rtl="0">
              <a:spcBef>
                <a:spcPts val="0"/>
              </a:spcBef>
              <a:buClr>
                <a:schemeClr val="dk1"/>
              </a:buClr>
              <a:buFont typeface="Arial"/>
              <a:buNone/>
              <a:defRPr sz="4800" b="1">
                <a:solidFill>
                  <a:schemeClr val="dk1"/>
                </a:solidFil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itizens Advice  - Two column Large body">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4598750" y="1704175"/>
            <a:ext cx="4055100" cy="3573000"/>
          </a:xfrm>
          <a:prstGeom prst="rect">
            <a:avLst/>
          </a:prstGeom>
          <a:noFill/>
          <a:ln>
            <a:noFill/>
          </a:ln>
        </p:spPr>
        <p:txBody>
          <a:bodyPr wrap="square" lIns="91425" tIns="91425" rIns="91425" bIns="91425" anchor="t" anchorCtr="0"/>
          <a:lstStyle>
            <a:lvl1pPr marL="0" marR="0" lvl="0"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1pPr>
            <a:lvl2pPr marL="457200" marR="0" lvl="1"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2pPr>
            <a:lvl3pPr marL="914400" marR="0" lvl="2"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3pPr>
            <a:lvl4pPr marL="1371600" marR="0" lvl="3"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4pPr>
            <a:lvl5pPr marL="1828800" marR="0" lvl="4"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5pPr>
            <a:lvl6pPr marL="2286000" marR="0" lvl="5"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6pPr>
            <a:lvl7pPr marL="2743200" marR="0" lvl="6"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7pPr>
            <a:lvl8pPr marL="3200400" marR="0" lvl="7"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8pPr>
            <a:lvl9pPr marL="3657600" marR="0" lvl="8" indent="0" algn="l" rtl="0">
              <a:lnSpc>
                <a:spcPct val="130000"/>
              </a:lnSpc>
              <a:spcBef>
                <a:spcPts val="0"/>
              </a:spcBef>
              <a:spcAft>
                <a:spcPts val="900"/>
              </a:spcAft>
              <a:buClr>
                <a:srgbClr val="004888"/>
              </a:buClr>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560" name="Shape 560"/>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61" name="Shape 561"/>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1pPr>
            <a:lvl2pPr marL="457200" marR="0" lvl="1"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2pPr>
            <a:lvl3pPr marL="914400" marR="0" lvl="2"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3pPr>
            <a:lvl4pPr marL="1371600" marR="0" lvl="3"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4pPr>
            <a:lvl5pPr marL="1828800" marR="0" lvl="4"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5pPr>
            <a:lvl6pPr marL="2286000" marR="0" lvl="5"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6pPr>
            <a:lvl7pPr marL="2743200" marR="0" lvl="6"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7pPr>
            <a:lvl8pPr marL="3200400" marR="0" lvl="7"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8pPr>
            <a:lvl9pPr marL="3657600" marR="0" lvl="8"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562" name="Shape 562"/>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itizens Advice  - Two column Large body and quote">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4598750" y="1704175"/>
            <a:ext cx="4055100" cy="3573000"/>
          </a:xfrm>
          <a:prstGeom prst="rect">
            <a:avLst/>
          </a:prstGeom>
          <a:noFill/>
          <a:ln>
            <a:noFill/>
          </a:ln>
        </p:spPr>
        <p:txBody>
          <a:bodyPr wrap="square" lIns="91425" tIns="91425" rIns="91425" bIns="91425" anchor="t" anchorCtr="0"/>
          <a:lstStyle>
            <a:lvl1pPr marL="0" marR="0" lvl="0"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1pPr>
            <a:lvl2pPr marL="457200" marR="0" lvl="1"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2pPr>
            <a:lvl3pPr marL="914400" marR="0" lvl="2"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3pPr>
            <a:lvl4pPr marL="1371600" marR="0" lvl="3"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4pPr>
            <a:lvl5pPr marL="1828800" marR="0" lvl="4"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5pPr>
            <a:lvl6pPr marL="2286000" marR="0" lvl="5"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6pPr>
            <a:lvl7pPr marL="2743200" marR="0" lvl="6"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7pPr>
            <a:lvl8pPr marL="3200400" marR="0" lvl="7"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8pPr>
            <a:lvl9pPr marL="3657600" marR="0" lvl="8" indent="0" algn="l" rtl="0">
              <a:lnSpc>
                <a:spcPct val="120000"/>
              </a:lnSpc>
              <a:spcBef>
                <a:spcPts val="0"/>
              </a:spcBef>
              <a:spcAft>
                <a:spcPts val="900"/>
              </a:spcAft>
              <a:buClr>
                <a:srgbClr val="004888"/>
              </a:buClr>
              <a:buFont typeface="Open Sans"/>
              <a:buNone/>
              <a:defRPr sz="2000" b="1" i="0" u="none" strike="noStrike" cap="none">
                <a:solidFill>
                  <a:srgbClr val="004888"/>
                </a:solidFill>
                <a:latin typeface="Open Sans"/>
                <a:ea typeface="Open Sans"/>
                <a:cs typeface="Open Sans"/>
                <a:sym typeface="Open Sans"/>
              </a:defRPr>
            </a:lvl9pPr>
          </a:lstStyle>
          <a:p>
            <a:endParaRPr/>
          </a:p>
        </p:txBody>
      </p:sp>
      <p:sp>
        <p:nvSpPr>
          <p:cNvPr id="565" name="Shape 565"/>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66" name="Shape 566"/>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1pPr>
            <a:lvl2pPr marL="457200" marR="0" lvl="1"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2pPr>
            <a:lvl3pPr marL="914400" marR="0" lvl="2"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3pPr>
            <a:lvl4pPr marL="1371600" marR="0" lvl="3"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4pPr>
            <a:lvl5pPr marL="1828800" marR="0" lvl="4"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5pPr>
            <a:lvl6pPr marL="2286000" marR="0" lvl="5"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6pPr>
            <a:lvl7pPr marL="2743200" marR="0" lvl="6"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7pPr>
            <a:lvl8pPr marL="3200400" marR="0" lvl="7"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8pPr>
            <a:lvl9pPr marL="3657600" marR="0" lvl="8" indent="101600" algn="l" rtl="0">
              <a:lnSpc>
                <a:spcPct val="130000"/>
              </a:lnSpc>
              <a:spcBef>
                <a:spcPts val="0"/>
              </a:spcBef>
              <a:spcAft>
                <a:spcPts val="900"/>
              </a:spcAft>
              <a:buClr>
                <a:srgbClr val="004888"/>
              </a:buClr>
              <a:buSzPct val="1000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567" name="Shape 567"/>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itizens Advice  - Two column Small body">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4598750" y="1704175"/>
            <a:ext cx="4055100" cy="3176100"/>
          </a:xfrm>
          <a:prstGeom prst="rect">
            <a:avLst/>
          </a:prstGeom>
          <a:noFill/>
          <a:ln>
            <a:noFill/>
          </a:ln>
        </p:spPr>
        <p:txBody>
          <a:bodyPr wrap="square" lIns="91425" tIns="91425" rIns="91425" bIns="91425" anchor="t" anchorCtr="0"/>
          <a:lstStyle>
            <a:lvl1pPr marL="0" marR="0" lvl="0"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1pPr>
            <a:lvl2pPr marL="457200" marR="0" lvl="1"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30000"/>
              </a:lnSpc>
              <a:spcBef>
                <a:spcPts val="0"/>
              </a:spcBef>
              <a:spcAft>
                <a:spcPts val="900"/>
              </a:spcAft>
              <a:buClr>
                <a:srgbClr val="004888"/>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570" name="Shape 570"/>
          <p:cNvSpPr txBox="1">
            <a:spLocks noGrp="1"/>
          </p:cNvSpPr>
          <p:nvPr>
            <p:ph type="subTitle" idx="2"/>
          </p:nvPr>
        </p:nvSpPr>
        <p:spPr>
          <a:xfrm>
            <a:off x="457200" y="468500"/>
            <a:ext cx="5261100" cy="3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900" b="0" i="0" u="none" strike="noStrike" cap="none">
                <a:solidFill>
                  <a:srgbClr val="004888"/>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71" name="Shape 571"/>
          <p:cNvSpPr txBox="1">
            <a:spLocks noGrp="1"/>
          </p:cNvSpPr>
          <p:nvPr>
            <p:ph type="body" idx="3"/>
          </p:nvPr>
        </p:nvSpPr>
        <p:spPr>
          <a:xfrm>
            <a:off x="457200" y="1704175"/>
            <a:ext cx="3932700" cy="3176100"/>
          </a:xfrm>
          <a:prstGeom prst="rect">
            <a:avLst/>
          </a:prstGeom>
          <a:noFill/>
          <a:ln>
            <a:noFill/>
          </a:ln>
        </p:spPr>
        <p:txBody>
          <a:bodyPr wrap="square" lIns="91425" tIns="91425" rIns="91425" bIns="91425" anchor="t" anchorCtr="0"/>
          <a:lstStyle>
            <a:lvl1pPr marL="0" marR="0" lvl="0"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1pPr>
            <a:lvl2pPr marL="457200" marR="0" lvl="1"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2pPr>
            <a:lvl3pPr marL="914400" marR="0" lvl="2"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3pPr>
            <a:lvl4pPr marL="1371600" marR="0" lvl="3"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4pPr>
            <a:lvl5pPr marL="1828800" marR="0" lvl="4"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5pPr>
            <a:lvl6pPr marL="2286000" marR="0" lvl="5"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6pPr>
            <a:lvl7pPr marL="2743200" marR="0" lvl="6"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7pPr>
            <a:lvl8pPr marL="3200400" marR="0" lvl="7"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8pPr>
            <a:lvl9pPr marL="3657600" marR="0" lvl="8" indent="76200" algn="l" rtl="0">
              <a:lnSpc>
                <a:spcPct val="130000"/>
              </a:lnSpc>
              <a:spcBef>
                <a:spcPts val="0"/>
              </a:spcBef>
              <a:spcAft>
                <a:spcPts val="900"/>
              </a:spcAft>
              <a:buClr>
                <a:srgbClr val="004888"/>
              </a:buClr>
              <a:buSzPct val="100000"/>
              <a:buFont typeface="Open Sans"/>
              <a:buChar char="■"/>
              <a:defRPr sz="1200" b="0" i="0" u="none" strike="noStrike" cap="none">
                <a:solidFill>
                  <a:schemeClr val="dk1"/>
                </a:solidFill>
                <a:latin typeface="Open Sans"/>
                <a:ea typeface="Open Sans"/>
                <a:cs typeface="Open Sans"/>
                <a:sym typeface="Open Sans"/>
              </a:defRPr>
            </a:lvl9pPr>
          </a:lstStyle>
          <a:p>
            <a:endParaRPr/>
          </a:p>
        </p:txBody>
      </p:sp>
      <p:sp>
        <p:nvSpPr>
          <p:cNvPr id="572" name="Shape 572"/>
          <p:cNvSpPr txBox="1">
            <a:spLocks noGrp="1"/>
          </p:cNvSpPr>
          <p:nvPr>
            <p:ph type="title"/>
          </p:nvPr>
        </p:nvSpPr>
        <p:spPr>
          <a:xfrm>
            <a:off x="457200" y="697575"/>
            <a:ext cx="8229600" cy="857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4888"/>
              </a:buClr>
              <a:buFont typeface="Open Sans"/>
              <a:buNone/>
              <a:defRPr sz="2800" b="1" i="0" u="none" strike="noStrike" cap="none">
                <a:solidFill>
                  <a:srgbClr val="004888"/>
                </a:solidFill>
                <a:latin typeface="Open Sans"/>
                <a:ea typeface="Open Sans"/>
                <a:cs typeface="Open Sans"/>
                <a:sym typeface="Open Sans"/>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itizens Advice  - Back cover_Heritage">
    <p:bg>
      <p:bgPr>
        <a:solidFill>
          <a:srgbClr val="FCBB69"/>
        </a:solidFill>
        <a:effectLst/>
      </p:bgPr>
    </p:bg>
    <p:spTree>
      <p:nvGrpSpPr>
        <p:cNvPr id="1" name="Shape 573"/>
        <p:cNvGrpSpPr/>
        <p:nvPr/>
      </p:nvGrpSpPr>
      <p:grpSpPr>
        <a:xfrm>
          <a:off x="0" y="0"/>
          <a:ext cx="0" cy="0"/>
          <a:chOff x="0" y="0"/>
          <a:chExt cx="0" cy="0"/>
        </a:xfrm>
      </p:grpSpPr>
      <p:sp>
        <p:nvSpPr>
          <p:cNvPr id="574" name="Shape 574"/>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4888"/>
              </a:buClr>
              <a:buFont typeface="Open Sans"/>
              <a:buNone/>
              <a:defRPr sz="20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575" name="Shape 575"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itizens Advice  - Back cover_Inventive 1">
    <p:bg>
      <p:bgPr>
        <a:solidFill>
          <a:srgbClr val="FBC0AD"/>
        </a:solidFill>
        <a:effectLst/>
      </p:bgPr>
    </p:bg>
    <p:spTree>
      <p:nvGrpSpPr>
        <p:cNvPr id="1" name="Shape 576"/>
        <p:cNvGrpSpPr/>
        <p:nvPr/>
      </p:nvGrpSpPr>
      <p:grpSpPr>
        <a:xfrm>
          <a:off x="0" y="0"/>
          <a:ext cx="0" cy="0"/>
          <a:chOff x="0" y="0"/>
          <a:chExt cx="0" cy="0"/>
        </a:xfrm>
      </p:grpSpPr>
      <p:sp>
        <p:nvSpPr>
          <p:cNvPr id="577" name="Shape 577"/>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6278"/>
              </a:buClr>
              <a:buFont typeface="Open Sans"/>
              <a:buNone/>
              <a:defRPr sz="2000" b="0" i="0" u="none" strike="noStrike" cap="none">
                <a:solidFill>
                  <a:srgbClr val="00627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578" name="Shape 578"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itizens Advice  - Back cover_Responsible 1">
    <p:bg>
      <p:bgPr>
        <a:solidFill>
          <a:srgbClr val="90CE9C"/>
        </a:solidFill>
        <a:effectLst/>
      </p:bgPr>
    </p:bg>
    <p:spTree>
      <p:nvGrpSpPr>
        <p:cNvPr id="1" name="Shape 579"/>
        <p:cNvGrpSpPr/>
        <p:nvPr/>
      </p:nvGrpSpPr>
      <p:grpSpPr>
        <a:xfrm>
          <a:off x="0" y="0"/>
          <a:ext cx="0" cy="0"/>
          <a:chOff x="0" y="0"/>
          <a:chExt cx="0" cy="0"/>
        </a:xfrm>
      </p:grpSpPr>
      <p:sp>
        <p:nvSpPr>
          <p:cNvPr id="580" name="Shape 580"/>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57486B"/>
              </a:buClr>
              <a:buFont typeface="Open Sans"/>
              <a:buNone/>
              <a:defRPr sz="2000" b="0" i="0" u="none" strike="noStrike" cap="none">
                <a:solidFill>
                  <a:srgbClr val="57486B"/>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581" name="Shape 581"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itizens Advice  - Back cover_Generous 1">
    <p:bg>
      <p:bgPr>
        <a:solidFill>
          <a:srgbClr val="B5AFD7"/>
        </a:solidFill>
        <a:effectLst/>
      </p:bgPr>
    </p:bg>
    <p:spTree>
      <p:nvGrpSpPr>
        <p:cNvPr id="1" name="Shape 582"/>
        <p:cNvGrpSpPr/>
        <p:nvPr/>
      </p:nvGrpSpPr>
      <p:grpSpPr>
        <a:xfrm>
          <a:off x="0" y="0"/>
          <a:ext cx="0" cy="0"/>
          <a:chOff x="0" y="0"/>
          <a:chExt cx="0" cy="0"/>
        </a:xfrm>
      </p:grpSpPr>
      <p:sp>
        <p:nvSpPr>
          <p:cNvPr id="583" name="Shape 583"/>
          <p:cNvSpPr txBox="1">
            <a:spLocks noGrp="1"/>
          </p:cNvSpPr>
          <p:nvPr>
            <p:ph type="subTitle" idx="1"/>
          </p:nvPr>
        </p:nvSpPr>
        <p:spPr>
          <a:xfrm>
            <a:off x="1640925" y="3728375"/>
            <a:ext cx="6996600" cy="102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53F"/>
              </a:buClr>
              <a:buFont typeface="Open Sans"/>
              <a:buNone/>
              <a:defRPr sz="2000" b="0" i="0" u="none" strike="noStrike" cap="none">
                <a:solidFill>
                  <a:srgbClr val="00553F"/>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pic>
        <p:nvPicPr>
          <p:cNvPr id="584" name="Shape 584" descr="citizensadvice_english_RGB_colour_TransNew.png"/>
          <p:cNvPicPr preferRelativeResize="0"/>
          <p:nvPr/>
        </p:nvPicPr>
        <p:blipFill rotWithShape="1">
          <a:blip r:embed="rId2">
            <a:alphaModFix/>
          </a:blip>
          <a:srcRect/>
          <a:stretch/>
        </p:blipFill>
        <p:spPr>
          <a:xfrm>
            <a:off x="270200" y="3860091"/>
            <a:ext cx="960900" cy="10230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587" name="Shape 587"/>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88" name="Shape 588"/>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591" name="Shape 591"/>
          <p:cNvSpPr txBox="1">
            <a:spLocks noGrp="1"/>
          </p:cNvSpPr>
          <p:nvPr>
            <p:ph type="body" idx="1"/>
          </p:nvPr>
        </p:nvSpPr>
        <p:spPr>
          <a:xfrm>
            <a:off x="457200" y="1200150"/>
            <a:ext cx="39945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92" name="Shape 592"/>
          <p:cNvSpPr txBox="1">
            <a:spLocks noGrp="1"/>
          </p:cNvSpPr>
          <p:nvPr>
            <p:ph type="body" idx="2"/>
          </p:nvPr>
        </p:nvSpPr>
        <p:spPr>
          <a:xfrm>
            <a:off x="4692273" y="1200150"/>
            <a:ext cx="3994500" cy="3725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93" name="Shape 593"/>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596" name="Shape 596"/>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aption">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457200" y="4406309"/>
            <a:ext cx="8229600" cy="519600"/>
          </a:xfrm>
          <a:prstGeom prst="rect">
            <a:avLst/>
          </a:prstGeom>
          <a:noFill/>
          <a:ln>
            <a:noFill/>
          </a:ln>
        </p:spPr>
        <p:txBody>
          <a:bodyPr wrap="square" lIns="91425" tIns="91425" rIns="91425" bIns="91425" anchor="t" anchorCtr="0"/>
          <a:lstStyle>
            <a:lvl1pPr marL="0" marR="0" lvl="0"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99" name="Shape 599"/>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_3">
    <p:spTree>
      <p:nvGrpSpPr>
        <p:cNvPr id="1" name="Shape 600"/>
        <p:cNvGrpSpPr/>
        <p:nvPr/>
      </p:nvGrpSpPr>
      <p:grpSpPr>
        <a:xfrm>
          <a:off x="0" y="0"/>
          <a:ext cx="0" cy="0"/>
          <a:chOff x="0" y="0"/>
          <a:chExt cx="0" cy="0"/>
        </a:xfrm>
      </p:grpSpPr>
      <p:sp>
        <p:nvSpPr>
          <p:cNvPr id="601" name="Shape 601"/>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1"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b="1">
                <a:solidFill>
                  <a:schemeClr val="dk1"/>
                </a:solidFill>
              </a:defRPr>
            </a:lvl2pPr>
            <a:lvl3pPr lvl="2" indent="0" algn="ctr" rtl="0">
              <a:spcBef>
                <a:spcPts val="0"/>
              </a:spcBef>
              <a:buClr>
                <a:schemeClr val="dk1"/>
              </a:buClr>
              <a:buFont typeface="Arial"/>
              <a:buNone/>
              <a:defRPr sz="5200" b="1">
                <a:solidFill>
                  <a:schemeClr val="dk1"/>
                </a:solidFill>
              </a:defRPr>
            </a:lvl3pPr>
            <a:lvl4pPr lvl="3" indent="0" algn="ctr" rtl="0">
              <a:spcBef>
                <a:spcPts val="0"/>
              </a:spcBef>
              <a:buClr>
                <a:schemeClr val="dk1"/>
              </a:buClr>
              <a:buFont typeface="Arial"/>
              <a:buNone/>
              <a:defRPr sz="5200" b="1">
                <a:solidFill>
                  <a:schemeClr val="dk1"/>
                </a:solidFill>
              </a:defRPr>
            </a:lvl4pPr>
            <a:lvl5pPr lvl="4" indent="0" algn="ctr" rtl="0">
              <a:spcBef>
                <a:spcPts val="0"/>
              </a:spcBef>
              <a:buClr>
                <a:schemeClr val="dk1"/>
              </a:buClr>
              <a:buFont typeface="Arial"/>
              <a:buNone/>
              <a:defRPr sz="5200" b="1">
                <a:solidFill>
                  <a:schemeClr val="dk1"/>
                </a:solidFill>
              </a:defRPr>
            </a:lvl5pPr>
            <a:lvl6pPr lvl="5" indent="0" algn="ctr" rtl="0">
              <a:spcBef>
                <a:spcPts val="0"/>
              </a:spcBef>
              <a:buClr>
                <a:schemeClr val="dk1"/>
              </a:buClr>
              <a:buFont typeface="Arial"/>
              <a:buNone/>
              <a:defRPr sz="5200" b="1">
                <a:solidFill>
                  <a:schemeClr val="dk1"/>
                </a:solidFill>
              </a:defRPr>
            </a:lvl6pPr>
            <a:lvl7pPr lvl="6" indent="0" algn="ctr" rtl="0">
              <a:spcBef>
                <a:spcPts val="0"/>
              </a:spcBef>
              <a:buClr>
                <a:schemeClr val="dk1"/>
              </a:buClr>
              <a:buFont typeface="Arial"/>
              <a:buNone/>
              <a:defRPr sz="5200" b="1">
                <a:solidFill>
                  <a:schemeClr val="dk1"/>
                </a:solidFill>
              </a:defRPr>
            </a:lvl7pPr>
            <a:lvl8pPr lvl="7" indent="0" algn="ctr" rtl="0">
              <a:spcBef>
                <a:spcPts val="0"/>
              </a:spcBef>
              <a:buClr>
                <a:schemeClr val="dk1"/>
              </a:buClr>
              <a:buFont typeface="Arial"/>
              <a:buNone/>
              <a:defRPr sz="5200" b="1">
                <a:solidFill>
                  <a:schemeClr val="dk1"/>
                </a:solidFill>
              </a:defRPr>
            </a:lvl8pPr>
            <a:lvl9pPr lvl="8" indent="0" algn="ctr" rtl="0">
              <a:spcBef>
                <a:spcPts val="0"/>
              </a:spcBef>
              <a:buClr>
                <a:schemeClr val="dk1"/>
              </a:buClr>
              <a:buFont typeface="Arial"/>
              <a:buNone/>
              <a:defRPr sz="5200" b="1">
                <a:solidFill>
                  <a:schemeClr val="dk1"/>
                </a:solidFill>
              </a:defRPr>
            </a:lvl9pPr>
          </a:lstStyle>
          <a:p>
            <a:endParaRPr/>
          </a:p>
        </p:txBody>
      </p:sp>
      <p:sp>
        <p:nvSpPr>
          <p:cNvPr id="602" name="Shape 602"/>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6pPr>
            <a:lvl7pPr marL="2743200" marR="0" lvl="6"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7pPr>
            <a:lvl8pPr marL="3200400" marR="0" lvl="7"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8pPr>
            <a:lvl9pPr marL="3657600" marR="0" lvl="8" indent="0" algn="ctr"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9pPr>
          </a:lstStyle>
          <a:p>
            <a:endParaRPr/>
          </a:p>
        </p:txBody>
      </p:sp>
      <p:sp>
        <p:nvSpPr>
          <p:cNvPr id="603" name="Shape 603"/>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lang="en-GB"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370533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2074695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hart Placeholder 5"/>
          <p:cNvSpPr>
            <a:spLocks noGrp="1"/>
          </p:cNvSpPr>
          <p:nvPr>
            <p:ph type="chart" sz="quarter" idx="13"/>
          </p:nvPr>
        </p:nvSpPr>
        <p:spPr>
          <a:xfrm>
            <a:off x="4640271" y="1232299"/>
            <a:ext cx="4046537" cy="3639740"/>
          </a:xfrm>
        </p:spPr>
        <p:txBody>
          <a:bodyPr/>
          <a:lstStyle/>
          <a:p>
            <a:endParaRPr lang="en-US"/>
          </a:p>
        </p:txBody>
      </p:sp>
    </p:spTree>
    <p:extLst>
      <p:ext uri="{BB962C8B-B14F-4D97-AF65-F5344CB8AC3E}">
        <p14:creationId xmlns:p14="http://schemas.microsoft.com/office/powerpoint/2010/main" val="3562409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128032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Media Placeholder 5"/>
          <p:cNvSpPr>
            <a:spLocks noGrp="1"/>
          </p:cNvSpPr>
          <p:nvPr>
            <p:ph type="media" sz="quarter" idx="13"/>
          </p:nvPr>
        </p:nvSpPr>
        <p:spPr>
          <a:xfrm>
            <a:off x="4640271" y="1232797"/>
            <a:ext cx="4046537" cy="3639740"/>
          </a:xfrm>
        </p:spPr>
        <p:txBody>
          <a:bodyPr/>
          <a:lstStyle/>
          <a:p>
            <a:endParaRPr lang="en-US" dirty="0"/>
          </a:p>
        </p:txBody>
      </p:sp>
    </p:spTree>
    <p:extLst>
      <p:ext uri="{BB962C8B-B14F-4D97-AF65-F5344CB8AC3E}">
        <p14:creationId xmlns:p14="http://schemas.microsoft.com/office/powerpoint/2010/main" val="2096875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dirty="0" smtClean="0"/>
              <a:t>Insert your quote here</a:t>
            </a:r>
            <a:endParaRPr lang="en-US" dirty="0"/>
          </a:p>
        </p:txBody>
      </p:sp>
    </p:spTree>
    <p:extLst>
      <p:ext uri="{BB962C8B-B14F-4D97-AF65-F5344CB8AC3E}">
        <p14:creationId xmlns:p14="http://schemas.microsoft.com/office/powerpoint/2010/main" val="5300798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817229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2741727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hart Placeholder 5"/>
          <p:cNvSpPr>
            <a:spLocks noGrp="1"/>
          </p:cNvSpPr>
          <p:nvPr>
            <p:ph type="chart" sz="quarter" idx="13"/>
          </p:nvPr>
        </p:nvSpPr>
        <p:spPr>
          <a:xfrm>
            <a:off x="4640271" y="1232299"/>
            <a:ext cx="4046537" cy="3639740"/>
          </a:xfrm>
        </p:spPr>
        <p:txBody>
          <a:bodyPr/>
          <a:lstStyle/>
          <a:p>
            <a:endParaRPr lang="en-US"/>
          </a:p>
        </p:txBody>
      </p:sp>
    </p:spTree>
    <p:extLst>
      <p:ext uri="{BB962C8B-B14F-4D97-AF65-F5344CB8AC3E}">
        <p14:creationId xmlns:p14="http://schemas.microsoft.com/office/powerpoint/2010/main" val="20339356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1985680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Media Placeholder 5"/>
          <p:cNvSpPr>
            <a:spLocks noGrp="1"/>
          </p:cNvSpPr>
          <p:nvPr>
            <p:ph type="media" sz="quarter" idx="13"/>
          </p:nvPr>
        </p:nvSpPr>
        <p:spPr>
          <a:xfrm>
            <a:off x="4640271" y="1232797"/>
            <a:ext cx="4046537" cy="3639740"/>
          </a:xfrm>
        </p:spPr>
        <p:txBody>
          <a:bodyPr/>
          <a:lstStyle/>
          <a:p>
            <a:endParaRPr lang="en-US" dirty="0"/>
          </a:p>
        </p:txBody>
      </p:sp>
    </p:spTree>
    <p:extLst>
      <p:ext uri="{BB962C8B-B14F-4D97-AF65-F5344CB8AC3E}">
        <p14:creationId xmlns:p14="http://schemas.microsoft.com/office/powerpoint/2010/main" val="1746197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dirty="0" smtClean="0"/>
              <a:t>Insert your quote here</a:t>
            </a:r>
            <a:endParaRPr lang="en-US" dirty="0"/>
          </a:p>
        </p:txBody>
      </p:sp>
    </p:spTree>
    <p:extLst>
      <p:ext uri="{BB962C8B-B14F-4D97-AF65-F5344CB8AC3E}">
        <p14:creationId xmlns:p14="http://schemas.microsoft.com/office/powerpoint/2010/main" val="28361467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137397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5"/>
          <p:cNvSpPr>
            <a:spLocks noGrp="1"/>
          </p:cNvSpPr>
          <p:nvPr>
            <p:ph type="pic" sz="quarter" idx="12" hasCustomPrompt="1"/>
          </p:nvPr>
        </p:nvSpPr>
        <p:spPr>
          <a:xfrm>
            <a:off x="4640271"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68870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hart Placeholder 5"/>
          <p:cNvSpPr>
            <a:spLocks noGrp="1"/>
          </p:cNvSpPr>
          <p:nvPr>
            <p:ph type="chart" sz="quarter" idx="13"/>
          </p:nvPr>
        </p:nvSpPr>
        <p:spPr>
          <a:xfrm>
            <a:off x="4640271" y="1232299"/>
            <a:ext cx="4046537" cy="3639740"/>
          </a:xfrm>
        </p:spPr>
        <p:txBody>
          <a:bodyPr/>
          <a:lstStyle/>
          <a:p>
            <a:endParaRPr lang="en-US"/>
          </a:p>
        </p:txBody>
      </p:sp>
    </p:spTree>
    <p:extLst>
      <p:ext uri="{BB962C8B-B14F-4D97-AF65-F5344CB8AC3E}">
        <p14:creationId xmlns:p14="http://schemas.microsoft.com/office/powerpoint/2010/main" val="290153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265900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Media Placeholder 5"/>
          <p:cNvSpPr>
            <a:spLocks noGrp="1"/>
          </p:cNvSpPr>
          <p:nvPr>
            <p:ph type="media" sz="quarter" idx="13"/>
          </p:nvPr>
        </p:nvSpPr>
        <p:spPr>
          <a:xfrm>
            <a:off x="4640271" y="1232797"/>
            <a:ext cx="4046537" cy="3639740"/>
          </a:xfrm>
        </p:spPr>
        <p:txBody>
          <a:bodyPr/>
          <a:lstStyle/>
          <a:p>
            <a:endParaRPr lang="en-US" dirty="0"/>
          </a:p>
        </p:txBody>
      </p:sp>
    </p:spTree>
    <p:extLst>
      <p:ext uri="{BB962C8B-B14F-4D97-AF65-F5344CB8AC3E}">
        <p14:creationId xmlns:p14="http://schemas.microsoft.com/office/powerpoint/2010/main" val="27985123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dirty="0" smtClean="0"/>
              <a:t>Insert your quote here</a:t>
            </a:r>
            <a:endParaRPr lang="en-US" dirty="0"/>
          </a:p>
        </p:txBody>
      </p:sp>
    </p:spTree>
    <p:extLst>
      <p:ext uri="{BB962C8B-B14F-4D97-AF65-F5344CB8AC3E}">
        <p14:creationId xmlns:p14="http://schemas.microsoft.com/office/powerpoint/2010/main" val="33866006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Picture Placeholder 5"/>
          <p:cNvSpPr>
            <a:spLocks noGrp="1"/>
          </p:cNvSpPr>
          <p:nvPr>
            <p:ph type="pic" sz="quarter" idx="12" hasCustomPrompt="1"/>
          </p:nvPr>
        </p:nvSpPr>
        <p:spPr>
          <a:xfrm>
            <a:off x="4640266"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2300462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Picture Placeholder 5"/>
          <p:cNvSpPr>
            <a:spLocks noGrp="1"/>
          </p:cNvSpPr>
          <p:nvPr>
            <p:ph type="pic" sz="quarter" idx="12" hasCustomPrompt="1"/>
          </p:nvPr>
        </p:nvSpPr>
        <p:spPr>
          <a:xfrm>
            <a:off x="4640266" y="1232299"/>
            <a:ext cx="4046537" cy="3639740"/>
          </a:xfrm>
        </p:spPr>
        <p:txBody>
          <a:bodyPr/>
          <a:lstStyle>
            <a:lvl1pPr>
              <a:defRPr baseline="0"/>
            </a:lvl1pPr>
          </a:lstStyle>
          <a:p>
            <a:r>
              <a:rPr lang="en-US" dirty="0" smtClean="0"/>
              <a:t>Insert your picture here </a:t>
            </a:r>
            <a:endParaRPr lang="en-US" dirty="0"/>
          </a:p>
        </p:txBody>
      </p:sp>
    </p:spTree>
    <p:extLst>
      <p:ext uri="{BB962C8B-B14F-4D97-AF65-F5344CB8AC3E}">
        <p14:creationId xmlns:p14="http://schemas.microsoft.com/office/powerpoint/2010/main" val="35278539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hart Placeholder 5"/>
          <p:cNvSpPr>
            <a:spLocks noGrp="1"/>
          </p:cNvSpPr>
          <p:nvPr>
            <p:ph type="chart" sz="quarter" idx="13"/>
          </p:nvPr>
        </p:nvSpPr>
        <p:spPr>
          <a:xfrm>
            <a:off x="4640266" y="1232299"/>
            <a:ext cx="4046537" cy="3639740"/>
          </a:xfrm>
        </p:spPr>
        <p:txBody>
          <a:bodyPr/>
          <a:lstStyle/>
          <a:p>
            <a:endParaRPr lang="en-US"/>
          </a:p>
        </p:txBody>
      </p:sp>
    </p:spTree>
    <p:extLst>
      <p:ext uri="{BB962C8B-B14F-4D97-AF65-F5344CB8AC3E}">
        <p14:creationId xmlns:p14="http://schemas.microsoft.com/office/powerpoint/2010/main" val="2500939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426396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Media Placeholder 5"/>
          <p:cNvSpPr>
            <a:spLocks noGrp="1"/>
          </p:cNvSpPr>
          <p:nvPr>
            <p:ph type="media" sz="quarter" idx="13"/>
          </p:nvPr>
        </p:nvSpPr>
        <p:spPr>
          <a:xfrm>
            <a:off x="4640266" y="1232797"/>
            <a:ext cx="4046537" cy="3639740"/>
          </a:xfrm>
        </p:spPr>
        <p:txBody>
          <a:bodyPr/>
          <a:lstStyle/>
          <a:p>
            <a:endParaRPr lang="en-US" dirty="0"/>
          </a:p>
        </p:txBody>
      </p:sp>
    </p:spTree>
    <p:extLst>
      <p:ext uri="{BB962C8B-B14F-4D97-AF65-F5344CB8AC3E}">
        <p14:creationId xmlns:p14="http://schemas.microsoft.com/office/powerpoint/2010/main" val="28889391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dirty="0" smtClean="0"/>
              <a:t>Insert your quote here</a:t>
            </a:r>
            <a:endParaRPr lang="en-US" dirty="0"/>
          </a:p>
        </p:txBody>
      </p:sp>
    </p:spTree>
    <p:extLst>
      <p:ext uri="{BB962C8B-B14F-4D97-AF65-F5344CB8AC3E}">
        <p14:creationId xmlns:p14="http://schemas.microsoft.com/office/powerpoint/2010/main" val="72080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theme" Target="../theme/theme7.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GB">
                <a:solidFill>
                  <a:srgbClr val="595959"/>
                </a:solidFill>
              </a:rPr>
              <a:pPr>
                <a:buClr>
                  <a:srgbClr val="000000"/>
                </a:buClr>
                <a:buFont typeface="Arial"/>
                <a:buNone/>
              </a:pPr>
              <a:t>‹#›</a:t>
            </a:fld>
            <a:endParaRPr>
              <a:solidFill>
                <a:srgbClr val="595959"/>
              </a:solidFill>
            </a:endParaRPr>
          </a:p>
        </p:txBody>
      </p:sp>
    </p:spTree>
    <p:extLst>
      <p:ext uri="{BB962C8B-B14F-4D97-AF65-F5344CB8AC3E}">
        <p14:creationId xmlns:p14="http://schemas.microsoft.com/office/powerpoint/2010/main" val="3583449707"/>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GB">
                <a:solidFill>
                  <a:srgbClr val="595959"/>
                </a:solidFill>
              </a:rPr>
              <a:pPr>
                <a:buClr>
                  <a:srgbClr val="000000"/>
                </a:buClr>
                <a:buFont typeface="Arial"/>
                <a:buNone/>
              </a:pPr>
              <a:t>‹#›</a:t>
            </a:fld>
            <a:endParaRPr>
              <a:solidFill>
                <a:srgbClr val="595959"/>
              </a:solidFill>
            </a:endParaRPr>
          </a:p>
        </p:txBody>
      </p:sp>
    </p:spTree>
    <p:extLst>
      <p:ext uri="{BB962C8B-B14F-4D97-AF65-F5344CB8AC3E}">
        <p14:creationId xmlns:p14="http://schemas.microsoft.com/office/powerpoint/2010/main" val="2464105103"/>
      </p:ext>
    </p:extLst>
  </p:cSld>
  <p:clrMap bg1="lt1" tx1="dk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556791" y="4749851"/>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GB" sz="1300">
                <a:solidFill>
                  <a:schemeClr val="dk1"/>
                </a:solidFill>
              </a:rPr>
              <a:t>‹#›</a:t>
            </a:fld>
            <a:endParaRPr lang="en-GB" sz="1300">
              <a:solidFill>
                <a:schemeClr val="dk1"/>
              </a:solidFill>
            </a:endParaRPr>
          </a:p>
        </p:txBody>
      </p:sp>
      <p:sp>
        <p:nvSpPr>
          <p:cNvPr id="52" name="Shape 52"/>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lvl="0" rtl="0">
              <a:spcBef>
                <a:spcPts val="0"/>
              </a:spcBef>
              <a:buClr>
                <a:srgbClr val="004888"/>
              </a:buClr>
              <a:buSzPct val="100000"/>
              <a:buFont typeface="Open Sans"/>
              <a:buNone/>
              <a:defRPr sz="2800" b="1">
                <a:solidFill>
                  <a:srgbClr val="004888"/>
                </a:solidFill>
                <a:latin typeface="Open Sans"/>
                <a:ea typeface="Open Sans"/>
                <a:cs typeface="Open Sans"/>
                <a:sym typeface="Open Sans"/>
              </a:defRPr>
            </a:lvl1pPr>
            <a:lvl2pPr lvl="1"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2pPr>
            <a:lvl3pPr lvl="2"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3pPr>
            <a:lvl4pPr lvl="3"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4pPr>
            <a:lvl5pPr lvl="4"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5pPr>
            <a:lvl6pPr lvl="5"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6pPr>
            <a:lvl7pPr lvl="6"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7pPr>
            <a:lvl8pPr lvl="7"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8pPr>
            <a:lvl9pPr lvl="8" rtl="0">
              <a:spcBef>
                <a:spcPts val="0"/>
              </a:spcBef>
              <a:buClr>
                <a:schemeClr val="dk1"/>
              </a:buClr>
              <a:buSzPct val="100000"/>
              <a:buFont typeface="Open Sans"/>
              <a:buNone/>
              <a:defRPr sz="3600" b="1">
                <a:solidFill>
                  <a:schemeClr val="dk1"/>
                </a:solidFill>
                <a:latin typeface="Open Sans"/>
                <a:ea typeface="Open Sans"/>
                <a:cs typeface="Open Sans"/>
                <a:sym typeface="Open Sans"/>
              </a:defRPr>
            </a:lvl9pPr>
          </a:lstStyle>
          <a:p>
            <a:endParaRPr/>
          </a:p>
        </p:txBody>
      </p:sp>
      <p:sp>
        <p:nvSpPr>
          <p:cNvPr id="53" name="Shape 53"/>
          <p:cNvSpPr txBox="1">
            <a:spLocks noGrp="1"/>
          </p:cNvSpPr>
          <p:nvPr>
            <p:ph type="body" idx="1"/>
          </p:nvPr>
        </p:nvSpPr>
        <p:spPr>
          <a:xfrm>
            <a:off x="609600" y="1621400"/>
            <a:ext cx="6334200" cy="3053400"/>
          </a:xfrm>
          <a:prstGeom prst="rect">
            <a:avLst/>
          </a:prstGeom>
          <a:noFill/>
          <a:ln>
            <a:noFill/>
          </a:ln>
        </p:spPr>
        <p:txBody>
          <a:bodyPr wrap="square" lIns="91425" tIns="91425" rIns="91425" bIns="91425" anchor="t" anchorCtr="0"/>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194" name="Shape 194"/>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marL="0" marR="0" lvl="0" indent="0" algn="l" rtl="0">
              <a:lnSpc>
                <a:spcPct val="100000"/>
              </a:lnSpc>
              <a:spcBef>
                <a:spcPts val="600"/>
              </a:spcBef>
              <a:spcAft>
                <a:spcPts val="0"/>
              </a:spcAft>
              <a:buClr>
                <a:schemeClr val="dk1"/>
              </a:buClr>
              <a:buFont typeface="Arial"/>
              <a:buChar char="●"/>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lang="en-GB"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600" b="1">
                <a:solidFill>
                  <a:schemeClr val="dk1"/>
                </a:solidFil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505" name="Shape 505"/>
          <p:cNvSpPr txBox="1">
            <a:spLocks noGrp="1"/>
          </p:cNvSpPr>
          <p:nvPr>
            <p:ph type="body" idx="1"/>
          </p:nvPr>
        </p:nvSpPr>
        <p:spPr>
          <a:xfrm>
            <a:off x="457200" y="1200150"/>
            <a:ext cx="8229600" cy="3725700"/>
          </a:xfrm>
          <a:prstGeom prst="rect">
            <a:avLst/>
          </a:prstGeom>
          <a:noFill/>
          <a:ln>
            <a:noFill/>
          </a:ln>
        </p:spPr>
        <p:txBody>
          <a:bodyPr wrap="square" lIns="91425" tIns="91425" rIns="91425" bIns="91425" anchor="t" anchorCtr="0"/>
          <a:lstStyle>
            <a:lvl1pPr marL="0" marR="0" lvl="0" indent="0" algn="l" rtl="0">
              <a:lnSpc>
                <a:spcPct val="100000"/>
              </a:lnSpc>
              <a:spcBef>
                <a:spcPts val="600"/>
              </a:spcBef>
              <a:spcAft>
                <a:spcPts val="0"/>
              </a:spcAft>
              <a:buClr>
                <a:schemeClr val="dk1"/>
              </a:buClr>
              <a:buFont typeface="Arial"/>
              <a:buChar char="●"/>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6" name="Shape 506"/>
          <p:cNvSpPr txBox="1">
            <a:spLocks noGrp="1"/>
          </p:cNvSpPr>
          <p:nvPr>
            <p:ph type="sldNum" idx="12"/>
          </p:nvPr>
        </p:nvSpPr>
        <p:spPr>
          <a:xfrm>
            <a:off x="8556791" y="4749850"/>
            <a:ext cx="548700"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lang="en-GB"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7632518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l" defTabSz="457200" rtl="0" eaLnBrk="1" latinLnBrk="0" hangingPunct="1">
        <a:spcBef>
          <a:spcPct val="0"/>
        </a:spcBef>
        <a:buNone/>
        <a:defRPr sz="4400" b="1"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9583233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Lst>
  <p:txStyles>
    <p:titleStyle>
      <a:lvl1pPr algn="l" defTabSz="457200" rtl="0" eaLnBrk="1" latinLnBrk="0" hangingPunct="1">
        <a:spcBef>
          <a:spcPct val="0"/>
        </a:spcBef>
        <a:buNone/>
        <a:defRPr sz="4400" b="1"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4547092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txStyles>
    <p:titleStyle>
      <a:lvl1pPr algn="l" defTabSz="457200" rtl="0" eaLnBrk="1" latinLnBrk="0" hangingPunct="1">
        <a:spcBef>
          <a:spcPct val="0"/>
        </a:spcBef>
        <a:buNone/>
        <a:defRPr sz="4400" b="1"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9656721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txStyles>
    <p:titleStyle>
      <a:lvl1pPr algn="l" defTabSz="457200" rtl="0" eaLnBrk="1" latinLnBrk="0" hangingPunct="1">
        <a:spcBef>
          <a:spcPct val="0"/>
        </a:spcBef>
        <a:buNone/>
        <a:defRPr sz="4400" b="1"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GB">
                <a:solidFill>
                  <a:srgbClr val="595959"/>
                </a:solidFill>
              </a:rPr>
              <a:pPr>
                <a:buClr>
                  <a:srgbClr val="000000"/>
                </a:buClr>
                <a:buFont typeface="Arial"/>
                <a:buNone/>
              </a:pPr>
              <a:t>‹#›</a:t>
            </a:fld>
            <a:endParaRPr>
              <a:solidFill>
                <a:srgbClr val="595959"/>
              </a:solidFill>
            </a:endParaRPr>
          </a:p>
        </p:txBody>
      </p:sp>
    </p:spTree>
    <p:extLst>
      <p:ext uri="{BB962C8B-B14F-4D97-AF65-F5344CB8AC3E}">
        <p14:creationId xmlns:p14="http://schemas.microsoft.com/office/powerpoint/2010/main" val="2352669147"/>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32.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MN4knmlnPI&amp;index=4&amp;list=PLDBaQKqY6OHYk6rn_FINwm6XXNkzeC6-7" TargetMode="External"/><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https://www.citizensadvice.org.uk/benefits/universal-credit/claiming/apply-for-universal-credit/"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32.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hyperlink" Target="https://www.youtube.com/watch?v=aa3s3DjJr1s&amp;list=PLDBaQKqY6OHYk6rn_FINwm6XXNkzeC6-7&amp;index=7" TargetMode="External"/><Relationship Id="rId5" Type="http://schemas.openxmlformats.org/officeDocument/2006/relationships/hyperlink" Target="https://www.youtube.com/watch?v=SGOVGQPmVlA&amp;list=PLDBaQKqY6OHYk6rn_FINwm6XXNkzeC6-7&amp;index=6" TargetMode="External"/><Relationship Id="rId4" Type="http://schemas.openxmlformats.org/officeDocument/2006/relationships/hyperlink" Target="https://www.youtube.com/watch?v=F8zJD7z-TSE&amp;index=5&amp;list=PLDBaQKqY6OHYk6rn_FINwm6XXNkzeC6-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01.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hyperlink" Target="https://www.citizensadvice.org.uk/benefits/universal-credit/before-you-apply/moving-to-universal-credit-from-other-benefits/" TargetMode="External"/><Relationship Id="rId13" Type="http://schemas.openxmlformats.org/officeDocument/2006/relationships/hyperlink" Target="https://www.citizensadvice.org.uk/benefits/universal-credit/claiming/getting-universal-credit-if-youre-sick-or-disabled/" TargetMode="External"/><Relationship Id="rId3" Type="http://schemas.openxmlformats.org/officeDocument/2006/relationships/image" Target="../media/image16.png"/><Relationship Id="rId7" Type="http://schemas.openxmlformats.org/officeDocument/2006/relationships/hyperlink" Target="https://www.citizensadvice.org.uk/benefits/universal-credit/before-you-apply/how-universal-credit-is-paid/" TargetMode="External"/><Relationship Id="rId12" Type="http://schemas.openxmlformats.org/officeDocument/2006/relationships/hyperlink" Target="https://www.citizensadvice.org.uk/benefits/universal-credit/claiming/get-advance-payment/" TargetMode="External"/><Relationship Id="rId2" Type="http://schemas.openxmlformats.org/officeDocument/2006/relationships/notesSlide" Target="../notesSlides/notesSlide24.xml"/><Relationship Id="rId1" Type="http://schemas.openxmlformats.org/officeDocument/2006/relationships/slideLayout" Target="../slideLayouts/slideLayout100.xml"/><Relationship Id="rId6" Type="http://schemas.openxmlformats.org/officeDocument/2006/relationships/hyperlink" Target="https://www.citizensadvice.org.uk/benefits/universal-credit/before-you-apply/Check-if-youre-eligible-for-Universal-Credit/" TargetMode="External"/><Relationship Id="rId11" Type="http://schemas.openxmlformats.org/officeDocument/2006/relationships/hyperlink" Target="https://www.citizensadvice.org.uk/benefits/universal-credit/claiming/prepare-for-your-interview/" TargetMode="External"/><Relationship Id="rId5" Type="http://schemas.openxmlformats.org/officeDocument/2006/relationships/hyperlink" Target="https://www.citizensadvice.org.uk/benefits/universal-credit/before-you-apply/what-universal-credit-is/" TargetMode="External"/><Relationship Id="rId10" Type="http://schemas.openxmlformats.org/officeDocument/2006/relationships/hyperlink" Target="https://www.citizensadvice.org.uk/benefits/universal-credit/claiming/reapply-for-universal-credit/" TargetMode="External"/><Relationship Id="rId4" Type="http://schemas.openxmlformats.org/officeDocument/2006/relationships/hyperlink" Target="https://www.citizensadvice.org.uk/benefits/universal-credit/" TargetMode="External"/><Relationship Id="rId9" Type="http://schemas.openxmlformats.org/officeDocument/2006/relationships/hyperlink" Target="https://www.citizensadvice.org.uk/benefits/universal-credit/claiming/apply-for-universal-cred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citizensadvice.org.uk/Global/UC%202018/Home%20visits.pdf" TargetMode="External"/><Relationship Id="rId13" Type="http://schemas.openxmlformats.org/officeDocument/2006/relationships/hyperlink" Target="https://docs.google.com/document/d/15awVatqZXv0rOYe3S7D1AJ7mGMItxaheRbW4xS95WxY/edit" TargetMode="External"/><Relationship Id="rId18" Type="http://schemas.openxmlformats.org/officeDocument/2006/relationships/hyperlink" Target="https://revenuebenefits.org.uk/universal-credit/legislation/case-law" TargetMode="External"/><Relationship Id="rId3" Type="http://schemas.openxmlformats.org/officeDocument/2006/relationships/hyperlink" Target="https://www.citizensadvice.org.uk/Global/UC%202018/GOV.UK%20Verify.pdf" TargetMode="External"/><Relationship Id="rId7" Type="http://schemas.openxmlformats.org/officeDocument/2006/relationships/hyperlink" Target="https://www.citizensadvice.org.uk/Global/UC%202018/Eligibility%20for%20alternative%20payment%20arrangements.pdf" TargetMode="External"/><Relationship Id="rId12" Type="http://schemas.openxmlformats.org/officeDocument/2006/relationships/hyperlink" Target="https://www.citizensadvice.org.uk/Global/CABlink/Training/SSP/ALP/Introduction%20to%20case%20recording.pdf" TargetMode="External"/><Relationship Id="rId17" Type="http://schemas.openxmlformats.org/officeDocument/2006/relationships/hyperlink" Target="https://medium.com/adviser/tagged/benefits" TargetMode="External"/><Relationship Id="rId2" Type="http://schemas.openxmlformats.org/officeDocument/2006/relationships/hyperlink" Target="https://www.citizensadvice.org.uk/advisernet/benefits/universal-credit/resources/dwp-internal-guidance-on-universal-credit/" TargetMode="External"/><Relationship Id="rId16" Type="http://schemas.openxmlformats.org/officeDocument/2006/relationships/hyperlink" Target="https://www.citizensadvice.org.uk/advisernet/benefits/universal-credit/resources/further-advice/" TargetMode="External"/><Relationship Id="rId1" Type="http://schemas.openxmlformats.org/officeDocument/2006/relationships/slideLayout" Target="../slideLayouts/slideLayout100.xml"/><Relationship Id="rId6" Type="http://schemas.openxmlformats.org/officeDocument/2006/relationships/hyperlink" Target="https://www.citizensadvice.org.uk/Global/UC%202018/Proving%20identity.pdf" TargetMode="External"/><Relationship Id="rId11" Type="http://schemas.openxmlformats.org/officeDocument/2006/relationships/hyperlink" Target="https://www.dropbox.com/sh/vy0l2u99ec1yhie/AAA7uK9UU1rHe1Eli_VogH05a?dl=0&amp;preview=12+Forgot+password+Subtitled.wmv" TargetMode="External"/><Relationship Id="rId5" Type="http://schemas.openxmlformats.org/officeDocument/2006/relationships/hyperlink" Target="https://www.citizensadvice.org.uk/Global/UC%202018/Giving%20evidence.pdf" TargetMode="External"/><Relationship Id="rId15" Type="http://schemas.openxmlformats.org/officeDocument/2006/relationships/hyperlink" Target="https://www.citizensadvice.org.uk/advisernet/benefits/universal-credit/resources/further-advice/#h-expert-advice" TargetMode="External"/><Relationship Id="rId10" Type="http://schemas.openxmlformats.org/officeDocument/2006/relationships/hyperlink" Target="https://docs.google.com/document/d/15iAC1GiUAZudyz-Gz0TQgUXXQnlTvI-ZQLount9eIlQ/edit?ts=5bfea37f" TargetMode="External"/><Relationship Id="rId19" Type="http://schemas.openxmlformats.org/officeDocument/2006/relationships/image" Target="../media/image49.png"/><Relationship Id="rId4" Type="http://schemas.openxmlformats.org/officeDocument/2006/relationships/hyperlink" Target="https://www.citizensadvice.org.uk/Global/UC%202018/Complex%20needs/Universal%20Credit%20complex%20needs.pdf" TargetMode="External"/><Relationship Id="rId9" Type="http://schemas.openxmlformats.org/officeDocument/2006/relationships/hyperlink" Target="https://www.youtube.com/channel/UC7Km4IXfVJB1n8SQUmkJD0Q" TargetMode="External"/><Relationship Id="rId14" Type="http://schemas.openxmlformats.org/officeDocument/2006/relationships/hyperlink" Target="http://elearning.citizensadvice.org.uk/elearning/ALP/channel_learning/What_does_good_CS_look_like/Index.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www.citizensadvice.org.uk/benefits/universal-credit/before-you-apply/Check-if-youre-eligible-for-Universal-Credit/"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computing.which.co.uk/hc/en-gb/articles/207851705-Set-up-an-email-address-for-the-first-time" TargetMode="Externa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hyperlink" Target="https://www.citizensadvice.org.uk/benefits/universal-credit/claiming/apply-for-universal-credit/" TargetMode="External"/><Relationship Id="rId4" Type="http://schemas.openxmlformats.org/officeDocument/2006/relationships/hyperlink" Target="https://www.youtube.com/watch?v=N0CJHk6GO0I&amp;list=PLDBaQKqY6OHYk6rn_FINwm6XXNkzeC6-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hyperlink" Target="https://www.youtube.com/watch?v=1Pr0odQ4btE&amp;list=PLDBaQKqY6OHYk6rn_FINwm6XXNkzeC6-7&amp;index=2" TargetMode="External"/><Relationship Id="rId5" Type="http://schemas.openxmlformats.org/officeDocument/2006/relationships/image" Target="../media/image25.png"/><Relationship Id="rId4" Type="http://schemas.openxmlformats.org/officeDocument/2006/relationships/hyperlink" Target="https://www.gov.uk/apply-universal-cred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jVeWPsCzUI&amp;index=3&amp;list=PLDBaQKqY6OHYk6rn_FINwm6XXNkzeC6-7"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BB69">
            <a:alpha val="0"/>
          </a:srgbClr>
        </a:solidFill>
        <a:effectLst/>
      </p:bgPr>
    </p:bg>
    <p:spTree>
      <p:nvGrpSpPr>
        <p:cNvPr id="1" name="Shape 607"/>
        <p:cNvGrpSpPr/>
        <p:nvPr/>
      </p:nvGrpSpPr>
      <p:grpSpPr>
        <a:xfrm>
          <a:off x="0" y="0"/>
          <a:ext cx="0" cy="0"/>
          <a:chOff x="0" y="0"/>
          <a:chExt cx="0" cy="0"/>
        </a:xfrm>
      </p:grpSpPr>
      <p:sp>
        <p:nvSpPr>
          <p:cNvPr id="608" name="Shape 608"/>
          <p:cNvSpPr txBox="1">
            <a:spLocks noGrp="1"/>
          </p:cNvSpPr>
          <p:nvPr>
            <p:ph type="ctrTitle"/>
          </p:nvPr>
        </p:nvSpPr>
        <p:spPr>
          <a:xfrm>
            <a:off x="651175" y="284550"/>
            <a:ext cx="5661600" cy="2808000"/>
          </a:xfrm>
          <a:prstGeom prst="rect">
            <a:avLst/>
          </a:prstGeom>
        </p:spPr>
        <p:txBody>
          <a:bodyPr wrap="square" lIns="91425" tIns="91425" rIns="91425" bIns="91425" anchor="t" anchorCtr="0">
            <a:noAutofit/>
          </a:bodyPr>
          <a:lstStyle/>
          <a:p>
            <a:pPr lvl="0" rtl="0">
              <a:spcBef>
                <a:spcPts val="0"/>
              </a:spcBef>
              <a:buNone/>
            </a:pPr>
            <a:r>
              <a:rPr lang="en-GB" sz="4000" dirty="0" smtClean="0">
                <a:solidFill>
                  <a:schemeClr val="bg1"/>
                </a:solidFill>
              </a:rPr>
              <a:t>Universal Credit – </a:t>
            </a:r>
            <a:r>
              <a:rPr lang="en-GB" sz="3200" dirty="0" smtClean="0">
                <a:solidFill>
                  <a:schemeClr val="bg1"/>
                </a:solidFill>
              </a:rPr>
              <a:t>how to support claimants on their UC journey</a:t>
            </a:r>
            <a:endParaRPr lang="en-GB" sz="3200" dirty="0">
              <a:solidFill>
                <a:schemeClr val="bg1"/>
              </a:solidFill>
            </a:endParaRPr>
          </a:p>
        </p:txBody>
      </p:sp>
      <p:sp>
        <p:nvSpPr>
          <p:cNvPr id="609" name="Shape 609"/>
          <p:cNvSpPr txBox="1">
            <a:spLocks noGrp="1"/>
          </p:cNvSpPr>
          <p:nvPr>
            <p:ph type="subTitle" idx="1"/>
          </p:nvPr>
        </p:nvSpPr>
        <p:spPr>
          <a:xfrm>
            <a:off x="6804248" y="3335100"/>
            <a:ext cx="2092802" cy="1659000"/>
          </a:xfrm>
          <a:prstGeom prst="rect">
            <a:avLst/>
          </a:prstGeom>
        </p:spPr>
        <p:txBody>
          <a:bodyPr wrap="square" lIns="91425" tIns="91425" rIns="91425" bIns="91425" anchor="b" anchorCtr="0">
            <a:noAutofit/>
          </a:bodyPr>
          <a:lstStyle/>
          <a:p>
            <a:pPr lvl="0">
              <a:spcBef>
                <a:spcPts val="0"/>
              </a:spcBef>
              <a:buNone/>
            </a:pPr>
            <a:r>
              <a:rPr lang="en-GB" sz="2100" b="1" dirty="0" smtClean="0"/>
              <a:t>April 2019 </a:t>
            </a:r>
            <a:endParaRPr lang="en-GB" sz="21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820"/>
          <a:stretch/>
        </p:blipFill>
        <p:spPr bwMode="auto">
          <a:xfrm>
            <a:off x="196519" y="3821622"/>
            <a:ext cx="1114122" cy="112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0" y="0"/>
            <a:ext cx="4546848" cy="857400"/>
          </a:xfrm>
        </p:spPr>
        <p:txBody>
          <a:bodyPr/>
          <a:lstStyle/>
          <a:p>
            <a:r>
              <a:rPr lang="en-GB" dirty="0" smtClean="0"/>
              <a:t>Work through the to dos</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23478"/>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3435846"/>
            <a:ext cx="111601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064" t="18077" r="28073" b="19904"/>
          <a:stretch/>
        </p:blipFill>
        <p:spPr bwMode="auto">
          <a:xfrm>
            <a:off x="1262391" y="804539"/>
            <a:ext cx="6459903" cy="368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98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672" y="3460577"/>
            <a:ext cx="1123304" cy="105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32" y="267494"/>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3568" y="1363143"/>
            <a:ext cx="7992888" cy="677108"/>
          </a:xfrm>
          <a:prstGeom prst="rect">
            <a:avLst/>
          </a:prstGeom>
          <a:noFill/>
        </p:spPr>
        <p:txBody>
          <a:bodyPr wrap="square" rtlCol="0">
            <a:spAutoFit/>
          </a:bodyPr>
          <a:lstStyle/>
          <a:p>
            <a:pPr marL="285750" indent="-285750">
              <a:buFont typeface="Arial" panose="020B0604020202020204" pitchFamily="34" charset="0"/>
              <a:buChar char="•"/>
            </a:pPr>
            <a:endParaRPr lang="en-GB" sz="2400" b="1" dirty="0">
              <a:solidFill>
                <a:srgbClr val="004B88"/>
              </a:solidFill>
            </a:endParaRPr>
          </a:p>
          <a:p>
            <a:pPr marL="285750" indent="-285750">
              <a:buFont typeface="Arial" panose="020B0604020202020204" pitchFamily="34" charset="0"/>
              <a:buChar char="•"/>
            </a:pPr>
            <a:endParaRPr lang="en-GB" dirty="0"/>
          </a:p>
        </p:txBody>
      </p:sp>
      <p:sp>
        <p:nvSpPr>
          <p:cNvPr id="12" name="Rectangle 11"/>
          <p:cNvSpPr/>
          <p:nvPr/>
        </p:nvSpPr>
        <p:spPr>
          <a:xfrm>
            <a:off x="4427984" y="84713"/>
            <a:ext cx="4248472" cy="830997"/>
          </a:xfrm>
          <a:prstGeom prst="rect">
            <a:avLst/>
          </a:prstGeom>
        </p:spPr>
        <p:txBody>
          <a:bodyPr wrap="square">
            <a:spAutoFit/>
          </a:bodyPr>
          <a:lstStyle/>
          <a:p>
            <a:pPr lvl="0" algn="ctr">
              <a:buClr>
                <a:srgbClr val="000000"/>
              </a:buClr>
            </a:pPr>
            <a:r>
              <a:rPr lang="en-GB" sz="2400" b="1" dirty="0">
                <a:solidFill>
                  <a:srgbClr val="004B88"/>
                </a:solidFill>
                <a:latin typeface="Open Sans"/>
                <a:ea typeface="Open Sans"/>
                <a:cs typeface="Open Sans"/>
                <a:sym typeface="Open Sans"/>
              </a:rPr>
              <a:t>Access phone or home visit support</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881062"/>
            <a:ext cx="34575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17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9502"/>
            <a:ext cx="7200800" cy="1508105"/>
          </a:xfrm>
          <a:prstGeom prst="rect">
            <a:avLst/>
          </a:prstGeom>
        </p:spPr>
        <p:txBody>
          <a:bodyPr wrap="square">
            <a:spAutoFit/>
          </a:bodyPr>
          <a:lstStyle/>
          <a:p>
            <a:pPr algn="ctr"/>
            <a:endParaRPr lang="en-GB" sz="3200" b="1" dirty="0">
              <a:solidFill>
                <a:srgbClr val="004888"/>
              </a:solidFill>
              <a:latin typeface="Open Sans"/>
              <a:ea typeface="Open Sans"/>
              <a:cs typeface="Open Sans"/>
              <a:sym typeface="Open Sans"/>
            </a:endParaRPr>
          </a:p>
          <a:p>
            <a:pPr algn="ctr"/>
            <a:r>
              <a:rPr lang="en-GB" sz="2800" b="1" dirty="0" smtClean="0">
                <a:solidFill>
                  <a:srgbClr val="004888"/>
                </a:solidFill>
                <a:latin typeface="Open Sans"/>
                <a:ea typeface="Open Sans"/>
                <a:cs typeface="Open Sans"/>
                <a:sym typeface="Open Sans"/>
              </a:rPr>
              <a:t>Arrange an interview at the job centre </a:t>
            </a:r>
          </a:p>
          <a:p>
            <a:pPr lvl="0" algn="ctr"/>
            <a:endParaRPr lang="en-GB" sz="32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5486"/>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3731642"/>
            <a:ext cx="11223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63" y="1400944"/>
            <a:ext cx="34575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29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5146"/>
            <a:ext cx="6768752"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Pitfall 2</a:t>
            </a:r>
            <a:endParaRPr lang="en-GB"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142"/>
          <a:stretch/>
        </p:blipFill>
        <p:spPr bwMode="auto">
          <a:xfrm>
            <a:off x="323528" y="3795886"/>
            <a:ext cx="1032832" cy="10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363143"/>
            <a:ext cx="7992888" cy="1569660"/>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Don’t forget to arrange an appointment </a:t>
            </a:r>
          </a:p>
          <a:p>
            <a:pPr marL="285750" indent="-285750">
              <a:buFont typeface="Arial" panose="020B0604020202020204" pitchFamily="34" charset="0"/>
              <a:buChar char="•"/>
            </a:pP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Of the 1 in 5 application failures over half were due to appointments not being made.</a:t>
            </a:r>
            <a:endParaRPr lang="en-GB" dirty="0"/>
          </a:p>
        </p:txBody>
      </p:sp>
    </p:spTree>
    <p:extLst>
      <p:ext uri="{BB962C8B-B14F-4D97-AF65-F5344CB8AC3E}">
        <p14:creationId xmlns:p14="http://schemas.microsoft.com/office/powerpoint/2010/main" val="2044453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p:nvPr/>
        </p:nvSpPr>
        <p:spPr>
          <a:xfrm>
            <a:off x="-30725" y="-76800"/>
            <a:ext cx="183000" cy="5372700"/>
          </a:xfrm>
          <a:prstGeom prst="rect">
            <a:avLst/>
          </a:prstGeom>
          <a:solidFill>
            <a:srgbClr val="C9D1E5"/>
          </a:solidFill>
          <a:ln w="9525" cap="flat" cmpd="sng">
            <a:solidFill>
              <a:srgbClr val="C9D1E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54" name="Google Shape;154;p23"/>
          <p:cNvSpPr txBox="1"/>
          <p:nvPr/>
        </p:nvSpPr>
        <p:spPr>
          <a:xfrm>
            <a:off x="623282" y="115250"/>
            <a:ext cx="7977600" cy="5943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GB" sz="3600" b="1" dirty="0">
                <a:solidFill>
                  <a:srgbClr val="004B88"/>
                </a:solidFill>
                <a:latin typeface="Open Sans"/>
                <a:ea typeface="Open Sans"/>
                <a:cs typeface="Open Sans"/>
                <a:sym typeface="Open Sans"/>
              </a:rPr>
              <a:t>Step 4: </a:t>
            </a:r>
            <a:r>
              <a:rPr lang="en-GB" sz="3600" b="1" dirty="0">
                <a:solidFill>
                  <a:srgbClr val="004B88"/>
                </a:solidFill>
                <a:highlight>
                  <a:srgbClr val="FCBB69"/>
                </a:highlight>
                <a:latin typeface="Open Sans"/>
                <a:ea typeface="Open Sans"/>
                <a:cs typeface="Open Sans"/>
                <a:sym typeface="Open Sans"/>
              </a:rPr>
              <a:t>Completing a claim</a:t>
            </a:r>
            <a:endParaRPr sz="3600" dirty="0">
              <a:solidFill>
                <a:srgbClr val="004B88"/>
              </a:solidFill>
              <a:highlight>
                <a:srgbClr val="FCBB69"/>
              </a:highlight>
              <a:latin typeface="Open Sans"/>
              <a:ea typeface="Open Sans"/>
              <a:cs typeface="Open Sans"/>
              <a:sym typeface="Open Sans"/>
            </a:endParaRPr>
          </a:p>
        </p:txBody>
      </p:sp>
      <p:sp>
        <p:nvSpPr>
          <p:cNvPr id="155" name="Google Shape;155;p23"/>
          <p:cNvSpPr txBox="1"/>
          <p:nvPr/>
        </p:nvSpPr>
        <p:spPr>
          <a:xfrm>
            <a:off x="2024625" y="1531500"/>
            <a:ext cx="1656000" cy="492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dirty="0">
                <a:solidFill>
                  <a:srgbClr val="004B88"/>
                </a:solidFill>
                <a:latin typeface="Open Sans"/>
                <a:ea typeface="Open Sans"/>
                <a:cs typeface="Open Sans"/>
                <a:sym typeface="Open Sans"/>
              </a:rPr>
              <a:t>Verify their identity</a:t>
            </a:r>
            <a:endParaRPr sz="1600" dirty="0">
              <a:solidFill>
                <a:srgbClr val="004B88"/>
              </a:solidFill>
              <a:latin typeface="Open Sans"/>
              <a:ea typeface="Open Sans"/>
              <a:cs typeface="Open Sans"/>
              <a:sym typeface="Open Sans"/>
            </a:endParaRPr>
          </a:p>
        </p:txBody>
      </p:sp>
      <p:sp>
        <p:nvSpPr>
          <p:cNvPr id="156" name="Google Shape;156;p23"/>
          <p:cNvSpPr txBox="1"/>
          <p:nvPr/>
        </p:nvSpPr>
        <p:spPr>
          <a:xfrm>
            <a:off x="2024625" y="2697675"/>
            <a:ext cx="1846500" cy="492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a:solidFill>
                  <a:srgbClr val="004B88"/>
                </a:solidFill>
                <a:latin typeface="Open Sans"/>
                <a:ea typeface="Open Sans"/>
                <a:cs typeface="Open Sans"/>
                <a:sym typeface="Open Sans"/>
              </a:rPr>
              <a:t>Provide additional evidence</a:t>
            </a:r>
            <a:endParaRPr sz="1600">
              <a:solidFill>
                <a:srgbClr val="004B88"/>
              </a:solidFill>
              <a:latin typeface="Open Sans"/>
              <a:ea typeface="Open Sans"/>
              <a:cs typeface="Open Sans"/>
              <a:sym typeface="Open Sans"/>
            </a:endParaRPr>
          </a:p>
        </p:txBody>
      </p:sp>
      <p:sp>
        <p:nvSpPr>
          <p:cNvPr id="157" name="Google Shape;157;p23"/>
          <p:cNvSpPr txBox="1"/>
          <p:nvPr/>
        </p:nvSpPr>
        <p:spPr>
          <a:xfrm>
            <a:off x="2024626" y="4005588"/>
            <a:ext cx="1388400" cy="492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dirty="0">
                <a:solidFill>
                  <a:srgbClr val="004B88"/>
                </a:solidFill>
                <a:latin typeface="Open Sans"/>
                <a:ea typeface="Open Sans"/>
                <a:cs typeface="Open Sans"/>
                <a:sym typeface="Open Sans"/>
              </a:rPr>
              <a:t>Understand monthly payments</a:t>
            </a:r>
            <a:endParaRPr sz="1600" dirty="0">
              <a:solidFill>
                <a:srgbClr val="004B88"/>
              </a:solidFill>
              <a:latin typeface="Open Sans"/>
              <a:ea typeface="Open Sans"/>
              <a:cs typeface="Open Sans"/>
              <a:sym typeface="Open Sans"/>
            </a:endParaRPr>
          </a:p>
        </p:txBody>
      </p:sp>
      <p:pic>
        <p:nvPicPr>
          <p:cNvPr id="158" name="Google Shape;158;p23"/>
          <p:cNvPicPr preferRelativeResize="0"/>
          <p:nvPr/>
        </p:nvPicPr>
        <p:blipFill>
          <a:blip r:embed="rId3">
            <a:alphaModFix/>
          </a:blip>
          <a:stretch>
            <a:fillRect/>
          </a:stretch>
        </p:blipFill>
        <p:spPr>
          <a:xfrm>
            <a:off x="1001221" y="3816722"/>
            <a:ext cx="766813" cy="1029960"/>
          </a:xfrm>
          <a:prstGeom prst="rect">
            <a:avLst/>
          </a:prstGeom>
          <a:noFill/>
          <a:ln>
            <a:noFill/>
          </a:ln>
        </p:spPr>
      </p:pic>
      <p:pic>
        <p:nvPicPr>
          <p:cNvPr id="159" name="Google Shape;159;p23"/>
          <p:cNvPicPr preferRelativeResize="0"/>
          <p:nvPr/>
        </p:nvPicPr>
        <p:blipFill>
          <a:blip r:embed="rId4">
            <a:alphaModFix/>
          </a:blip>
          <a:stretch>
            <a:fillRect/>
          </a:stretch>
        </p:blipFill>
        <p:spPr>
          <a:xfrm>
            <a:off x="928450" y="1370050"/>
            <a:ext cx="912353" cy="814893"/>
          </a:xfrm>
          <a:prstGeom prst="rect">
            <a:avLst/>
          </a:prstGeom>
          <a:noFill/>
          <a:ln>
            <a:noFill/>
          </a:ln>
        </p:spPr>
      </p:pic>
      <p:pic>
        <p:nvPicPr>
          <p:cNvPr id="160" name="Google Shape;160;p23"/>
          <p:cNvPicPr preferRelativeResize="0"/>
          <p:nvPr/>
        </p:nvPicPr>
        <p:blipFill>
          <a:blip r:embed="rId5">
            <a:alphaModFix/>
          </a:blip>
          <a:stretch>
            <a:fillRect/>
          </a:stretch>
        </p:blipFill>
        <p:spPr>
          <a:xfrm>
            <a:off x="4572012" y="1876014"/>
            <a:ext cx="863427" cy="706239"/>
          </a:xfrm>
          <a:prstGeom prst="rect">
            <a:avLst/>
          </a:prstGeom>
          <a:noFill/>
          <a:ln>
            <a:noFill/>
          </a:ln>
        </p:spPr>
      </p:pic>
      <p:pic>
        <p:nvPicPr>
          <p:cNvPr id="161" name="Google Shape;161;p23"/>
          <p:cNvPicPr preferRelativeResize="0"/>
          <p:nvPr/>
        </p:nvPicPr>
        <p:blipFill>
          <a:blip r:embed="rId6">
            <a:alphaModFix/>
          </a:blip>
          <a:stretch>
            <a:fillRect/>
          </a:stretch>
        </p:blipFill>
        <p:spPr>
          <a:xfrm>
            <a:off x="4571998" y="3322774"/>
            <a:ext cx="737065" cy="999127"/>
          </a:xfrm>
          <a:prstGeom prst="rect">
            <a:avLst/>
          </a:prstGeom>
          <a:noFill/>
          <a:ln>
            <a:noFill/>
          </a:ln>
        </p:spPr>
      </p:pic>
      <p:pic>
        <p:nvPicPr>
          <p:cNvPr id="162" name="Google Shape;162;p23"/>
          <p:cNvPicPr preferRelativeResize="0"/>
          <p:nvPr/>
        </p:nvPicPr>
        <p:blipFill>
          <a:blip r:embed="rId7">
            <a:alphaModFix/>
          </a:blip>
          <a:stretch>
            <a:fillRect/>
          </a:stretch>
        </p:blipFill>
        <p:spPr>
          <a:xfrm>
            <a:off x="928450" y="2541597"/>
            <a:ext cx="912353" cy="918477"/>
          </a:xfrm>
          <a:prstGeom prst="rect">
            <a:avLst/>
          </a:prstGeom>
          <a:noFill/>
          <a:ln>
            <a:noFill/>
          </a:ln>
        </p:spPr>
      </p:pic>
      <p:sp>
        <p:nvSpPr>
          <p:cNvPr id="163" name="Google Shape;163;p23"/>
          <p:cNvSpPr txBox="1"/>
          <p:nvPr/>
        </p:nvSpPr>
        <p:spPr>
          <a:xfrm>
            <a:off x="5908575" y="1983125"/>
            <a:ext cx="1656000" cy="492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dirty="0">
                <a:solidFill>
                  <a:srgbClr val="004B88"/>
                </a:solidFill>
                <a:latin typeface="Open Sans"/>
                <a:ea typeface="Open Sans"/>
                <a:cs typeface="Open Sans"/>
                <a:sym typeface="Open Sans"/>
              </a:rPr>
              <a:t>Access adaptations and easements</a:t>
            </a:r>
            <a:endParaRPr sz="1600" dirty="0">
              <a:solidFill>
                <a:srgbClr val="004B88"/>
              </a:solidFill>
              <a:latin typeface="Open Sans"/>
              <a:ea typeface="Open Sans"/>
              <a:cs typeface="Open Sans"/>
              <a:sym typeface="Open Sans"/>
            </a:endParaRPr>
          </a:p>
        </p:txBody>
      </p:sp>
      <p:sp>
        <p:nvSpPr>
          <p:cNvPr id="164" name="Google Shape;164;p23"/>
          <p:cNvSpPr txBox="1"/>
          <p:nvPr/>
        </p:nvSpPr>
        <p:spPr>
          <a:xfrm>
            <a:off x="5794575" y="3380738"/>
            <a:ext cx="1656000" cy="8832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dirty="0">
                <a:solidFill>
                  <a:srgbClr val="004B88"/>
                </a:solidFill>
                <a:latin typeface="Open Sans"/>
                <a:ea typeface="Open Sans"/>
                <a:cs typeface="Open Sans"/>
                <a:sym typeface="Open Sans"/>
              </a:rPr>
              <a:t>Apply for additional financial support</a:t>
            </a:r>
            <a:endParaRPr sz="1600" dirty="0">
              <a:solidFill>
                <a:srgbClr val="004B88"/>
              </a:solidFill>
              <a:latin typeface="Open Sans"/>
              <a:ea typeface="Open Sans"/>
              <a:cs typeface="Open Sans"/>
              <a:sym typeface="Open Sans"/>
            </a:endParaRPr>
          </a:p>
        </p:txBody>
      </p:sp>
      <p:sp>
        <p:nvSpPr>
          <p:cNvPr id="165" name="Google Shape;165;p23"/>
          <p:cNvSpPr txBox="1"/>
          <p:nvPr/>
        </p:nvSpPr>
        <p:spPr>
          <a:xfrm>
            <a:off x="1488775" y="878050"/>
            <a:ext cx="5898300" cy="492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GB" sz="1600">
                <a:solidFill>
                  <a:srgbClr val="004B88"/>
                </a:solidFill>
                <a:latin typeface="Open Sans"/>
                <a:ea typeface="Open Sans"/>
                <a:cs typeface="Open Sans"/>
                <a:sym typeface="Open Sans"/>
              </a:rPr>
              <a:t>Depending on their level of need this might include help to:</a:t>
            </a:r>
            <a:endParaRPr sz="1600">
              <a:solidFill>
                <a:srgbClr val="004B88"/>
              </a:solidFill>
              <a:latin typeface="Open Sans"/>
              <a:ea typeface="Open Sans"/>
              <a:cs typeface="Open Sans"/>
              <a:sym typeface="Open Sans"/>
            </a:endParaRPr>
          </a:p>
        </p:txBody>
      </p:sp>
    </p:spTree>
    <p:extLst>
      <p:ext uri="{BB962C8B-B14F-4D97-AF65-F5344CB8AC3E}">
        <p14:creationId xmlns:p14="http://schemas.microsoft.com/office/powerpoint/2010/main" val="217370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518" y="232177"/>
            <a:ext cx="6768752"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Verify identity</a:t>
            </a:r>
            <a:endParaRPr lang="en-GB" sz="3200" b="1" dirty="0"/>
          </a:p>
        </p:txBody>
      </p:sp>
      <p:sp>
        <p:nvSpPr>
          <p:cNvPr id="3" name="TextBox 2"/>
          <p:cNvSpPr txBox="1"/>
          <p:nvPr/>
        </p:nvSpPr>
        <p:spPr>
          <a:xfrm>
            <a:off x="683568" y="1363143"/>
            <a:ext cx="7992888"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Pitfall #3</a:t>
            </a:r>
            <a:endParaRPr lang="en-GB" sz="2400" b="1" dirty="0">
              <a:solidFill>
                <a:srgbClr val="004B88"/>
              </a:solidFill>
            </a:endParaRPr>
          </a:p>
        </p:txBody>
      </p:sp>
      <p:sp>
        <p:nvSpPr>
          <p:cNvPr id="4" name="Rectangle 3"/>
          <p:cNvSpPr/>
          <p:nvPr/>
        </p:nvSpPr>
        <p:spPr>
          <a:xfrm>
            <a:off x="2286000" y="2310140"/>
            <a:ext cx="4806280" cy="307777"/>
          </a:xfrm>
          <a:prstGeom prst="rect">
            <a:avLst/>
          </a:prstGeom>
        </p:spPr>
        <p:txBody>
          <a:bodyPr wrap="square">
            <a:spAutoFit/>
          </a:bodyPr>
          <a:lstStyle/>
          <a:p>
            <a:r>
              <a:rPr lang="en-GB" dirty="0" smtClean="0">
                <a:hlinkClick r:id="rId3"/>
              </a:rPr>
              <a:t>Verify you identity </a:t>
            </a:r>
            <a:endParaRPr lang="en-GB"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146"/>
            <a:ext cx="4081462" cy="48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056" y="3964038"/>
            <a:ext cx="9144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160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53858"/>
            <a:ext cx="5472608"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Additional Evidence </a:t>
            </a:r>
            <a:endParaRPr lang="en-GB" sz="3200" b="1" dirty="0"/>
          </a:p>
        </p:txBody>
      </p:sp>
      <p:sp>
        <p:nvSpPr>
          <p:cNvPr id="3" name="TextBox 2"/>
          <p:cNvSpPr txBox="1"/>
          <p:nvPr/>
        </p:nvSpPr>
        <p:spPr>
          <a:xfrm>
            <a:off x="683568" y="1355156"/>
            <a:ext cx="7992888" cy="1422441"/>
          </a:xfrm>
          <a:prstGeom prst="rect">
            <a:avLst/>
          </a:prstGeom>
          <a:noFill/>
        </p:spPr>
        <p:txBody>
          <a:bodyPr wrap="square" rtlCol="0">
            <a:spAutoFit/>
          </a:bodyPr>
          <a:lstStyle/>
          <a:p>
            <a:pPr marL="285750" lvl="0" indent="-285750">
              <a:buFont typeface="Arial" panose="020B0604020202020204" pitchFamily="34" charset="0"/>
              <a:buChar char="•"/>
            </a:pPr>
            <a:r>
              <a:rPr lang="en-GB" sz="2400" b="1" dirty="0" smtClean="0">
                <a:solidFill>
                  <a:srgbClr val="004B88"/>
                </a:solidFill>
              </a:rPr>
              <a:t>Check the evidence is right      </a:t>
            </a:r>
            <a:r>
              <a:rPr lang="en-GB" sz="2400" b="1" dirty="0">
                <a:solidFill>
                  <a:srgbClr val="004888"/>
                </a:solidFill>
                <a:latin typeface="Open Sans"/>
                <a:ea typeface="Open Sans"/>
                <a:cs typeface="Open Sans"/>
                <a:sym typeface="Open Sans"/>
              </a:rPr>
              <a:t>Pitfall </a:t>
            </a:r>
            <a:r>
              <a:rPr lang="en-GB" sz="2400" b="1" dirty="0" smtClean="0">
                <a:solidFill>
                  <a:srgbClr val="004888"/>
                </a:solidFill>
                <a:latin typeface="Open Sans"/>
                <a:ea typeface="Open Sans"/>
                <a:cs typeface="Open Sans"/>
                <a:sym typeface="Open Sans"/>
              </a:rPr>
              <a:t># 4</a:t>
            </a:r>
            <a:endParaRPr lang="en-GB" sz="2400" b="1" dirty="0" smtClean="0">
              <a:solidFill>
                <a:srgbClr val="004B88"/>
              </a:solidFill>
            </a:endParaRPr>
          </a:p>
          <a:p>
            <a:pPr marL="285750" indent="-285750">
              <a:buFont typeface="Arial" panose="020B0604020202020204" pitchFamily="34" charset="0"/>
              <a:buChar char="•"/>
            </a:pPr>
            <a:endParaRPr lang="en-GB" sz="2400" b="1" dirty="0">
              <a:solidFill>
                <a:srgbClr val="004B88"/>
              </a:solidFill>
            </a:endParaRPr>
          </a:p>
          <a:p>
            <a:pPr>
              <a:lnSpc>
                <a:spcPct val="115000"/>
              </a:lnSpc>
              <a:spcAft>
                <a:spcPts val="1000"/>
              </a:spcAft>
            </a:pPr>
            <a:r>
              <a:rPr lang="en-GB" u="sng" dirty="0">
                <a:solidFill>
                  <a:srgbClr val="0000FF"/>
                </a:solidFill>
                <a:latin typeface="Open Sans"/>
                <a:ea typeface="Calibri"/>
                <a:hlinkClick r:id="rId3"/>
              </a:rPr>
              <a:t>Apply for Universal </a:t>
            </a:r>
            <a:r>
              <a:rPr lang="en-GB" u="sng" dirty="0" smtClean="0">
                <a:solidFill>
                  <a:srgbClr val="0000FF"/>
                </a:solidFill>
                <a:latin typeface="Open Sans"/>
                <a:ea typeface="Calibri"/>
                <a:hlinkClick r:id="rId3"/>
              </a:rPr>
              <a:t>Credit</a:t>
            </a:r>
            <a:r>
              <a:rPr lang="en-GB" u="sng" dirty="0" smtClean="0">
                <a:solidFill>
                  <a:srgbClr val="0000FF"/>
                </a:solidFill>
                <a:latin typeface="Open Sans"/>
                <a:ea typeface="Calibri"/>
              </a:rPr>
              <a:t>   link to adviser net </a:t>
            </a:r>
            <a:endParaRPr lang="en-GB" dirty="0">
              <a:latin typeface="Open Sans"/>
              <a:ea typeface="Calibri"/>
            </a:endParaRPr>
          </a:p>
          <a:p>
            <a:pPr marL="285750" indent="-285750">
              <a:buFont typeface="Arial" panose="020B0604020202020204" pitchFamily="34" charset="0"/>
              <a:buChar char="•"/>
            </a:pPr>
            <a:endParaRPr lang="en-GB"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5486"/>
            <a:ext cx="40846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718" y="3795886"/>
            <a:ext cx="914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1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4850"/>
            <a:ext cx="5796136" cy="1077218"/>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Access, adaptations and easements </a:t>
            </a:r>
            <a:endParaRPr lang="en-GB" sz="3200" b="1" dirty="0"/>
          </a:p>
        </p:txBody>
      </p:sp>
      <p:sp>
        <p:nvSpPr>
          <p:cNvPr id="3" name="TextBox 2"/>
          <p:cNvSpPr txBox="1"/>
          <p:nvPr/>
        </p:nvSpPr>
        <p:spPr>
          <a:xfrm>
            <a:off x="683568" y="1363143"/>
            <a:ext cx="7992888"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The work claim commitment</a:t>
            </a:r>
          </a:p>
          <a:p>
            <a:pPr marL="285750" indent="-285750">
              <a:buFont typeface="Arial" panose="020B0604020202020204" pitchFamily="34" charset="0"/>
              <a:buChar char="•"/>
            </a:pP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In work conditionality </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2446"/>
            <a:ext cx="40846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269" y="3854735"/>
            <a:ext cx="8651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517265"/>
            <a:ext cx="34575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87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4850"/>
            <a:ext cx="5796136" cy="1077218"/>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Apply for additional financial support </a:t>
            </a:r>
            <a:endParaRPr lang="en-GB" sz="3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2446"/>
            <a:ext cx="40846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3795886"/>
            <a:ext cx="73818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5536" y="1491630"/>
            <a:ext cx="7992888" cy="2308324"/>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To claim or not to claim</a:t>
            </a:r>
            <a:br>
              <a:rPr lang="en-GB" sz="2400" b="1" dirty="0" smtClean="0">
                <a:solidFill>
                  <a:srgbClr val="004B88"/>
                </a:solidFill>
              </a:rPr>
            </a:b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Other financial support available</a:t>
            </a:r>
            <a:br>
              <a:rPr lang="en-GB" sz="2400" b="1" dirty="0" smtClean="0">
                <a:solidFill>
                  <a:srgbClr val="004B88"/>
                </a:solidFill>
              </a:rPr>
            </a:b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Total deductions will go </a:t>
            </a:r>
            <a:r>
              <a:rPr lang="en-GB" sz="2400" b="1" dirty="0">
                <a:solidFill>
                  <a:srgbClr val="004B88"/>
                </a:solidFill>
              </a:rPr>
              <a:t>d</a:t>
            </a:r>
            <a:r>
              <a:rPr lang="en-GB" sz="2400" b="1" dirty="0" smtClean="0">
                <a:solidFill>
                  <a:srgbClr val="004B88"/>
                </a:solidFill>
              </a:rPr>
              <a:t>own to 30% of claim but ask if they have overpayments </a:t>
            </a:r>
            <a:endParaRPr lang="en-GB" dirty="0"/>
          </a:p>
        </p:txBody>
      </p:sp>
    </p:spTree>
    <p:extLst>
      <p:ext uri="{BB962C8B-B14F-4D97-AF65-F5344CB8AC3E}">
        <p14:creationId xmlns:p14="http://schemas.microsoft.com/office/powerpoint/2010/main" val="14523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4850"/>
            <a:ext cx="5796136" cy="1077218"/>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Understanding Monthly payments</a:t>
            </a:r>
            <a:endParaRPr lang="en-GB" sz="3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2446"/>
            <a:ext cx="40846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5536" y="1491630"/>
            <a:ext cx="7992888" cy="2308324"/>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New style JSA</a:t>
            </a:r>
            <a:br>
              <a:rPr lang="en-GB" sz="2400" b="1" dirty="0" smtClean="0">
                <a:solidFill>
                  <a:srgbClr val="004B88"/>
                </a:solidFill>
              </a:rPr>
            </a:b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Timing of other income / direct debits</a:t>
            </a:r>
            <a:br>
              <a:rPr lang="en-GB" sz="2400" b="1" dirty="0" smtClean="0">
                <a:solidFill>
                  <a:srgbClr val="004B88"/>
                </a:solidFill>
              </a:rPr>
            </a:br>
            <a:endParaRPr lang="en-GB" sz="2400" b="1" dirty="0" smtClean="0">
              <a:solidFill>
                <a:srgbClr val="004B88"/>
              </a:solidFill>
            </a:endParaRPr>
          </a:p>
          <a:p>
            <a:pPr marL="285750" indent="-285750">
              <a:buFont typeface="Arial" panose="020B0604020202020204" pitchFamily="34" charset="0"/>
              <a:buChar char="•"/>
            </a:pPr>
            <a:r>
              <a:rPr lang="en-GB" sz="2400" b="1" dirty="0" smtClean="0">
                <a:solidFill>
                  <a:srgbClr val="004B88"/>
                </a:solidFill>
              </a:rPr>
              <a:t>Housing costs for social landlords</a:t>
            </a:r>
            <a:br>
              <a:rPr lang="en-GB" sz="2400" b="1" dirty="0" smtClean="0">
                <a:solidFill>
                  <a:srgbClr val="004B88"/>
                </a:solidFill>
              </a:rPr>
            </a:br>
            <a:endParaRPr lang="en-GB" sz="2400" b="1" dirty="0" smtClean="0">
              <a:solidFill>
                <a:srgbClr val="004B88"/>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3579862"/>
            <a:ext cx="7683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78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p:nvPr/>
        </p:nvSpPr>
        <p:spPr>
          <a:xfrm>
            <a:off x="350150" y="137675"/>
            <a:ext cx="6206100" cy="682500"/>
          </a:xfrm>
          <a:prstGeom prst="rect">
            <a:avLst/>
          </a:prstGeom>
          <a:noFill/>
          <a:ln>
            <a:noFill/>
          </a:ln>
        </p:spPr>
        <p:txBody>
          <a:bodyPr wrap="square" lIns="91425" tIns="91425" rIns="91425" bIns="91425" anchor="t" anchorCtr="0">
            <a:noAutofit/>
          </a:bodyPr>
          <a:lstStyle/>
          <a:p>
            <a:pPr lvl="0" rtl="0">
              <a:spcBef>
                <a:spcPts val="0"/>
              </a:spcBef>
              <a:buClr>
                <a:schemeClr val="dk1"/>
              </a:buClr>
              <a:buSzPct val="36666"/>
              <a:buFont typeface="Arial"/>
              <a:buNone/>
            </a:pPr>
            <a:r>
              <a:rPr lang="en-GB" sz="3000" b="1">
                <a:solidFill>
                  <a:srgbClr val="004888"/>
                </a:solidFill>
                <a:latin typeface="Open Sans"/>
                <a:ea typeface="Open Sans"/>
                <a:cs typeface="Open Sans"/>
                <a:sym typeface="Open Sans"/>
              </a:rPr>
              <a:t>What is Universal Credit?</a:t>
            </a:r>
          </a:p>
        </p:txBody>
      </p:sp>
      <p:sp>
        <p:nvSpPr>
          <p:cNvPr id="646" name="Shape 646"/>
          <p:cNvSpPr/>
          <p:nvPr/>
        </p:nvSpPr>
        <p:spPr>
          <a:xfrm>
            <a:off x="1899000" y="1019520"/>
            <a:ext cx="5346000" cy="2848500"/>
          </a:xfrm>
          <a:prstGeom prst="roundRect">
            <a:avLst>
              <a:gd name="adj" fmla="val 2985"/>
            </a:avLst>
          </a:prstGeom>
          <a:solidFill>
            <a:srgbClr val="90CE9C"/>
          </a:solidFill>
          <a:ln w="38100" cap="flat" cmpd="sng">
            <a:solidFill>
              <a:srgbClr val="90CE9C"/>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buClr>
                <a:srgbClr val="000000"/>
              </a:buClr>
              <a:buSzPct val="73333"/>
              <a:buFont typeface="Arial"/>
              <a:buNone/>
            </a:pPr>
            <a:r>
              <a:rPr lang="en-GB" sz="1500" b="1">
                <a:solidFill>
                  <a:srgbClr val="57486B"/>
                </a:solidFill>
                <a:latin typeface="Open Sans"/>
                <a:ea typeface="Open Sans"/>
                <a:cs typeface="Open Sans"/>
                <a:sym typeface="Open Sans"/>
              </a:rPr>
              <a:t>6 means tested benefits </a:t>
            </a:r>
          </a:p>
          <a:p>
            <a:pPr lvl="0" algn="ctr" rtl="0">
              <a:lnSpc>
                <a:spcPct val="115000"/>
              </a:lnSpc>
              <a:spcBef>
                <a:spcPts val="0"/>
              </a:spcBef>
              <a:buNone/>
            </a:pPr>
            <a:endParaRPr b="1">
              <a:solidFill>
                <a:srgbClr val="004888"/>
              </a:solidFill>
              <a:latin typeface="Open Sans"/>
              <a:ea typeface="Open Sans"/>
              <a:cs typeface="Open Sans"/>
              <a:sym typeface="Open Sans"/>
            </a:endParaRPr>
          </a:p>
        </p:txBody>
      </p:sp>
      <p:sp>
        <p:nvSpPr>
          <p:cNvPr id="647" name="Shape 647"/>
          <p:cNvSpPr/>
          <p:nvPr/>
        </p:nvSpPr>
        <p:spPr>
          <a:xfrm>
            <a:off x="2116845" y="1438852"/>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Income-based Jobseeker's Allowance (JSA)</a:t>
            </a:r>
          </a:p>
        </p:txBody>
      </p:sp>
      <p:sp>
        <p:nvSpPr>
          <p:cNvPr id="648" name="Shape 648"/>
          <p:cNvSpPr/>
          <p:nvPr/>
        </p:nvSpPr>
        <p:spPr>
          <a:xfrm>
            <a:off x="2116845" y="1832812"/>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Income-based Employment Support Allowance (ESA)</a:t>
            </a:r>
          </a:p>
        </p:txBody>
      </p:sp>
      <p:sp>
        <p:nvSpPr>
          <p:cNvPr id="649" name="Shape 649"/>
          <p:cNvSpPr/>
          <p:nvPr/>
        </p:nvSpPr>
        <p:spPr>
          <a:xfrm>
            <a:off x="2116845" y="2226771"/>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Housing benefit (HB)</a:t>
            </a:r>
          </a:p>
        </p:txBody>
      </p:sp>
      <p:sp>
        <p:nvSpPr>
          <p:cNvPr id="650" name="Shape 650"/>
          <p:cNvSpPr/>
          <p:nvPr/>
        </p:nvSpPr>
        <p:spPr>
          <a:xfrm>
            <a:off x="2116845" y="2620730"/>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Income Support (IS)</a:t>
            </a:r>
          </a:p>
        </p:txBody>
      </p:sp>
      <p:sp>
        <p:nvSpPr>
          <p:cNvPr id="651" name="Shape 651"/>
          <p:cNvSpPr/>
          <p:nvPr/>
        </p:nvSpPr>
        <p:spPr>
          <a:xfrm>
            <a:off x="2116845" y="3014690"/>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Child Tax Credits (CTC)</a:t>
            </a:r>
          </a:p>
        </p:txBody>
      </p:sp>
      <p:sp>
        <p:nvSpPr>
          <p:cNvPr id="652" name="Shape 652"/>
          <p:cNvSpPr/>
          <p:nvPr/>
        </p:nvSpPr>
        <p:spPr>
          <a:xfrm>
            <a:off x="2116845" y="3408649"/>
            <a:ext cx="4909800" cy="307800"/>
          </a:xfrm>
          <a:prstGeom prst="roundRect">
            <a:avLst>
              <a:gd name="adj" fmla="val 11110"/>
            </a:avLst>
          </a:prstGeom>
          <a:solidFill>
            <a:srgbClr val="FFFFFF"/>
          </a:solidFill>
          <a:ln w="28575" cap="flat" cmpd="sng">
            <a:solidFill>
              <a:srgbClr val="57486B"/>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000" b="1" dirty="0">
                <a:solidFill>
                  <a:srgbClr val="57486B"/>
                </a:solidFill>
                <a:latin typeface="Open Sans"/>
                <a:ea typeface="Open Sans"/>
                <a:cs typeface="Open Sans"/>
                <a:sym typeface="Open Sans"/>
              </a:rPr>
              <a:t>Working Tax Credits (WTC)</a:t>
            </a:r>
          </a:p>
        </p:txBody>
      </p:sp>
      <p:cxnSp>
        <p:nvCxnSpPr>
          <p:cNvPr id="653" name="Shape 653"/>
          <p:cNvCxnSpPr/>
          <p:nvPr/>
        </p:nvCxnSpPr>
        <p:spPr>
          <a:xfrm>
            <a:off x="4571792" y="3939267"/>
            <a:ext cx="0" cy="321600"/>
          </a:xfrm>
          <a:prstGeom prst="straightConnector1">
            <a:avLst/>
          </a:prstGeom>
          <a:noFill/>
          <a:ln w="28575" cap="flat" cmpd="sng">
            <a:solidFill>
              <a:srgbClr val="57486B"/>
            </a:solidFill>
            <a:prstDash val="solid"/>
            <a:round/>
            <a:headEnd type="none" w="lg" len="lg"/>
            <a:tailEnd type="triangle" w="lg" len="lg"/>
          </a:ln>
        </p:spPr>
      </p:cxnSp>
      <p:sp>
        <p:nvSpPr>
          <p:cNvPr id="654" name="Shape 654"/>
          <p:cNvSpPr/>
          <p:nvPr/>
        </p:nvSpPr>
        <p:spPr>
          <a:xfrm>
            <a:off x="1899000" y="4332289"/>
            <a:ext cx="5346000" cy="424500"/>
          </a:xfrm>
          <a:prstGeom prst="roundRect">
            <a:avLst>
              <a:gd name="adj" fmla="val 10649"/>
            </a:avLst>
          </a:prstGeom>
          <a:solidFill>
            <a:srgbClr val="90CE9C"/>
          </a:solidFill>
          <a:ln w="38100" cap="flat" cmpd="sng">
            <a:solidFill>
              <a:srgbClr val="E7EDF5"/>
            </a:solidFill>
            <a:prstDash val="solid"/>
            <a:round/>
            <a:headEnd type="none" w="med" len="med"/>
            <a:tailEnd type="none" w="med" len="med"/>
          </a:ln>
        </p:spPr>
        <p:txBody>
          <a:bodyPr wrap="square" lIns="91425" tIns="91425" rIns="91425" bIns="91425" anchor="ctr" anchorCtr="0">
            <a:noAutofit/>
          </a:bodyPr>
          <a:lstStyle/>
          <a:p>
            <a:pPr lvl="0" algn="ctr" rtl="0">
              <a:lnSpc>
                <a:spcPct val="115000"/>
              </a:lnSpc>
              <a:spcBef>
                <a:spcPts val="0"/>
              </a:spcBef>
              <a:buNone/>
            </a:pPr>
            <a:r>
              <a:rPr lang="en-GB" sz="1500" b="1">
                <a:solidFill>
                  <a:srgbClr val="57486B"/>
                </a:solidFill>
                <a:latin typeface="Open Sans"/>
                <a:ea typeface="Open Sans"/>
                <a:cs typeface="Open Sans"/>
                <a:sym typeface="Open Sans"/>
              </a:rPr>
              <a:t>Universal Credit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5146"/>
            <a:ext cx="6768752"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Pitfall #5</a:t>
            </a:r>
            <a:endParaRPr lang="en-GB"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671"/>
          <a:stretch/>
        </p:blipFill>
        <p:spPr bwMode="auto">
          <a:xfrm>
            <a:off x="323528" y="3795886"/>
            <a:ext cx="1017592" cy="10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2324" y="843558"/>
            <a:ext cx="7992888" cy="1046440"/>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4B88"/>
                </a:solidFill>
              </a:rPr>
              <a:t>The online journal – working through the to-dos</a:t>
            </a:r>
          </a:p>
          <a:p>
            <a:pPr marL="285750" indent="-285750">
              <a:buFont typeface="Arial" panose="020B0604020202020204" pitchFamily="34" charset="0"/>
              <a:buChar char="•"/>
            </a:pPr>
            <a:endParaRPr lang="en-GB" sz="2400" b="1" dirty="0">
              <a:solidFill>
                <a:srgbClr val="004B88"/>
              </a:solidFill>
            </a:endParaRPr>
          </a:p>
          <a:p>
            <a:pPr marL="285750" indent="-285750">
              <a:buFont typeface="Arial" panose="020B0604020202020204" pitchFamily="34" charset="0"/>
              <a:buChar char="•"/>
            </a:pPr>
            <a:endParaRPr lang="en-GB" dirty="0"/>
          </a:p>
        </p:txBody>
      </p:sp>
      <p:sp>
        <p:nvSpPr>
          <p:cNvPr id="4" name="Rectangle 3"/>
          <p:cNvSpPr/>
          <p:nvPr/>
        </p:nvSpPr>
        <p:spPr>
          <a:xfrm>
            <a:off x="2411760" y="2355726"/>
            <a:ext cx="4572000" cy="307777"/>
          </a:xfrm>
          <a:prstGeom prst="rect">
            <a:avLst/>
          </a:prstGeom>
        </p:spPr>
        <p:txBody>
          <a:bodyPr>
            <a:spAutoFit/>
          </a:bodyPr>
          <a:lstStyle/>
          <a:p>
            <a:r>
              <a:rPr lang="en-GB" dirty="0" smtClean="0">
                <a:hlinkClick r:id="rId4"/>
              </a:rPr>
              <a:t>the online journal</a:t>
            </a:r>
            <a:endParaRPr lang="en-GB" dirty="0"/>
          </a:p>
        </p:txBody>
      </p:sp>
      <p:sp>
        <p:nvSpPr>
          <p:cNvPr id="5" name="Rectangle 4"/>
          <p:cNvSpPr/>
          <p:nvPr/>
        </p:nvSpPr>
        <p:spPr>
          <a:xfrm>
            <a:off x="3257600" y="3426554"/>
            <a:ext cx="4572000" cy="307777"/>
          </a:xfrm>
          <a:prstGeom prst="rect">
            <a:avLst/>
          </a:prstGeom>
        </p:spPr>
        <p:txBody>
          <a:bodyPr>
            <a:spAutoFit/>
          </a:bodyPr>
          <a:lstStyle/>
          <a:p>
            <a:r>
              <a:rPr lang="en-GB" dirty="0" smtClean="0">
                <a:hlinkClick r:id="rId5"/>
              </a:rPr>
              <a:t>homepage of the journal</a:t>
            </a:r>
            <a:endParaRPr lang="en-GB" dirty="0"/>
          </a:p>
        </p:txBody>
      </p:sp>
      <p:sp>
        <p:nvSpPr>
          <p:cNvPr id="6" name="Rectangle 5"/>
          <p:cNvSpPr/>
          <p:nvPr/>
        </p:nvSpPr>
        <p:spPr>
          <a:xfrm>
            <a:off x="971600" y="1491630"/>
            <a:ext cx="4572000" cy="307777"/>
          </a:xfrm>
          <a:prstGeom prst="rect">
            <a:avLst/>
          </a:prstGeom>
        </p:spPr>
        <p:txBody>
          <a:bodyPr>
            <a:spAutoFit/>
          </a:bodyPr>
          <a:lstStyle/>
          <a:p>
            <a:r>
              <a:rPr lang="en-GB" smtClean="0">
                <a:hlinkClick r:id="rId6"/>
              </a:rPr>
              <a:t>working with your coach </a:t>
            </a:r>
            <a:endParaRPr lang="en-GB" dirty="0"/>
          </a:p>
        </p:txBody>
      </p:sp>
    </p:spTree>
    <p:extLst>
      <p:ext uri="{BB962C8B-B14F-4D97-AF65-F5344CB8AC3E}">
        <p14:creationId xmlns:p14="http://schemas.microsoft.com/office/powerpoint/2010/main" val="3169754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081"/>
            <a:ext cx="8229600" cy="360040"/>
          </a:xfrm>
        </p:spPr>
        <p:txBody>
          <a:bodyPr>
            <a:noAutofit/>
          </a:bodyPr>
          <a:lstStyle/>
          <a:p>
            <a:pPr algn="ctr"/>
            <a:r>
              <a:rPr lang="en-GB" sz="2400" dirty="0" smtClean="0"/>
              <a:t>Help To Claim Service</a:t>
            </a:r>
            <a:endParaRPr lang="en-GB"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52" t="12500" r="29911" b="9390"/>
          <a:stretch/>
        </p:blipFill>
        <p:spPr bwMode="auto">
          <a:xfrm>
            <a:off x="2195736" y="396943"/>
            <a:ext cx="4320480" cy="461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907704" y="2283718"/>
            <a:ext cx="5256584" cy="20162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35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963" y="14511"/>
            <a:ext cx="7416824" cy="707886"/>
          </a:xfrm>
          <a:prstGeom prst="rect">
            <a:avLst/>
          </a:prstGeom>
          <a:noFill/>
        </p:spPr>
        <p:txBody>
          <a:bodyPr wrap="square" rtlCol="0">
            <a:spAutoFit/>
          </a:bodyPr>
          <a:lstStyle/>
          <a:p>
            <a:r>
              <a:rPr lang="en-GB" sz="40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Help To Claim in </a:t>
            </a:r>
            <a:r>
              <a:rPr lang="en-GB" sz="40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Watford</a:t>
            </a:r>
            <a:endParaRPr lang="en-GB" sz="4000" b="1"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971600" y="788274"/>
            <a:ext cx="5040560" cy="3323987"/>
          </a:xfrm>
          <a:prstGeom prst="rect">
            <a:avLst/>
          </a:prstGeom>
          <a:noFill/>
        </p:spPr>
        <p:txBody>
          <a:bodyPr wrap="square" rtlCol="0">
            <a:spAutoFit/>
          </a:bodyPr>
          <a:lstStyle/>
          <a:p>
            <a:r>
              <a:rPr lang="en-GB"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What we have to consider </a:t>
            </a:r>
            <a:endParaRPr lang="en-GB"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If a client is eligible they may need to make a claim quickly.</a:t>
            </a:r>
            <a:b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We will see clients in our office</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Appointments will be made via casebook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We have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2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paid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workers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to support clients in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the office Mon-Fri</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People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who need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one to one support to make a claim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will be seen Mon, Tue</a:t>
            </a:r>
          </a:p>
          <a:p>
            <a:pPr marL="285750" indent="-285750">
              <a:buFont typeface="Arial" panose="020B0604020202020204" pitchFamily="34" charset="0"/>
              <a:buChar char="•"/>
            </a:pPr>
            <a:endParaRPr lang="en-GB" sz="1200"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People who don’t need one to one can use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public access computers </a:t>
            </a:r>
            <a:r>
              <a:rPr lang="en-GB" sz="12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on Friday.</a:t>
            </a:r>
            <a:r>
              <a:rPr lang="en-GB"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1970343" y="4358208"/>
            <a:ext cx="94321"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020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p:nvPr/>
        </p:nvSpPr>
        <p:spPr>
          <a:xfrm>
            <a:off x="-30725" y="-76800"/>
            <a:ext cx="183000" cy="5372700"/>
          </a:xfrm>
          <a:prstGeom prst="rect">
            <a:avLst/>
          </a:prstGeom>
          <a:solidFill>
            <a:srgbClr val="C9D1E5"/>
          </a:solidFill>
          <a:ln w="9525" cap="flat" cmpd="sng">
            <a:solidFill>
              <a:srgbClr val="C9D1E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05" name="Google Shape;105;p19"/>
          <p:cNvSpPr/>
          <p:nvPr/>
        </p:nvSpPr>
        <p:spPr>
          <a:xfrm>
            <a:off x="3550938" y="1681563"/>
            <a:ext cx="1116000" cy="248700"/>
          </a:xfrm>
          <a:prstGeom prst="rightArrow">
            <a:avLst>
              <a:gd name="adj1" fmla="val 50000"/>
              <a:gd name="adj2" fmla="val 50000"/>
            </a:avLst>
          </a:prstGeom>
          <a:solidFill>
            <a:srgbClr val="C9D1E5"/>
          </a:solidFill>
          <a:ln w="9525"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06" name="Google Shape;106;p19"/>
          <p:cNvSpPr/>
          <p:nvPr/>
        </p:nvSpPr>
        <p:spPr>
          <a:xfrm>
            <a:off x="3550938" y="2305038"/>
            <a:ext cx="1116000" cy="248700"/>
          </a:xfrm>
          <a:prstGeom prst="rightArrow">
            <a:avLst>
              <a:gd name="adj1" fmla="val 50000"/>
              <a:gd name="adj2" fmla="val 50000"/>
            </a:avLst>
          </a:prstGeom>
          <a:solidFill>
            <a:srgbClr val="C9D1E5"/>
          </a:solidFill>
          <a:ln w="9525"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07" name="Google Shape;107;p19"/>
          <p:cNvSpPr/>
          <p:nvPr/>
        </p:nvSpPr>
        <p:spPr>
          <a:xfrm>
            <a:off x="3550950" y="2928500"/>
            <a:ext cx="1116000" cy="248700"/>
          </a:xfrm>
          <a:prstGeom prst="rightArrow">
            <a:avLst>
              <a:gd name="adj1" fmla="val 50000"/>
              <a:gd name="adj2" fmla="val 50000"/>
            </a:avLst>
          </a:prstGeom>
          <a:solidFill>
            <a:srgbClr val="C9D1E5"/>
          </a:solidFill>
          <a:ln w="9525"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08" name="Google Shape;108;p19"/>
          <p:cNvSpPr/>
          <p:nvPr/>
        </p:nvSpPr>
        <p:spPr>
          <a:xfrm>
            <a:off x="3550938" y="3602688"/>
            <a:ext cx="1116000" cy="248700"/>
          </a:xfrm>
          <a:prstGeom prst="rightArrow">
            <a:avLst>
              <a:gd name="adj1" fmla="val 50000"/>
              <a:gd name="adj2" fmla="val 50000"/>
            </a:avLst>
          </a:prstGeom>
          <a:solidFill>
            <a:srgbClr val="C9D1E5"/>
          </a:solidFill>
          <a:ln w="9525"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09" name="Google Shape;109;p19"/>
          <p:cNvSpPr txBox="1"/>
          <p:nvPr/>
        </p:nvSpPr>
        <p:spPr>
          <a:xfrm>
            <a:off x="2306175" y="201700"/>
            <a:ext cx="5291400" cy="9144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GB" sz="3000" b="1">
                <a:solidFill>
                  <a:srgbClr val="004B88"/>
                </a:solidFill>
                <a:latin typeface="Open Sans"/>
                <a:ea typeface="Open Sans"/>
                <a:cs typeface="Open Sans"/>
                <a:sym typeface="Open Sans"/>
              </a:rPr>
              <a:t>Accessing the service</a:t>
            </a:r>
            <a:endParaRPr sz="3000" b="1">
              <a:solidFill>
                <a:srgbClr val="004B88"/>
              </a:solidFill>
              <a:latin typeface="Open Sans"/>
              <a:ea typeface="Open Sans"/>
              <a:cs typeface="Open Sans"/>
              <a:sym typeface="Open Sans"/>
            </a:endParaRPr>
          </a:p>
        </p:txBody>
      </p:sp>
      <p:cxnSp>
        <p:nvCxnSpPr>
          <p:cNvPr id="110" name="Google Shape;110;p19"/>
          <p:cNvCxnSpPr/>
          <p:nvPr/>
        </p:nvCxnSpPr>
        <p:spPr>
          <a:xfrm>
            <a:off x="4951875" y="1314175"/>
            <a:ext cx="0" cy="2904600"/>
          </a:xfrm>
          <a:prstGeom prst="straightConnector1">
            <a:avLst/>
          </a:prstGeom>
          <a:noFill/>
          <a:ln w="28575" cap="flat" cmpd="sng">
            <a:solidFill>
              <a:srgbClr val="004B88"/>
            </a:solidFill>
            <a:prstDash val="solid"/>
            <a:round/>
            <a:headEnd type="none" w="med" len="med"/>
            <a:tailEnd type="none" w="med" len="med"/>
          </a:ln>
        </p:spPr>
      </p:cxnSp>
      <p:pic>
        <p:nvPicPr>
          <p:cNvPr id="111" name="Google Shape;111;p19"/>
          <p:cNvPicPr preferRelativeResize="0"/>
          <p:nvPr/>
        </p:nvPicPr>
        <p:blipFill>
          <a:blip r:embed="rId3">
            <a:alphaModFix/>
          </a:blip>
          <a:stretch>
            <a:fillRect/>
          </a:stretch>
        </p:blipFill>
        <p:spPr>
          <a:xfrm>
            <a:off x="6799349" y="2387413"/>
            <a:ext cx="921974" cy="758124"/>
          </a:xfrm>
          <a:prstGeom prst="rect">
            <a:avLst/>
          </a:prstGeom>
          <a:noFill/>
          <a:ln>
            <a:noFill/>
          </a:ln>
        </p:spPr>
      </p:pic>
      <p:pic>
        <p:nvPicPr>
          <p:cNvPr id="112" name="Google Shape;112;p19"/>
          <p:cNvPicPr preferRelativeResize="0"/>
          <p:nvPr/>
        </p:nvPicPr>
        <p:blipFill>
          <a:blip r:embed="rId4">
            <a:alphaModFix/>
          </a:blip>
          <a:stretch>
            <a:fillRect/>
          </a:stretch>
        </p:blipFill>
        <p:spPr>
          <a:xfrm>
            <a:off x="5642250" y="1682013"/>
            <a:ext cx="921974" cy="921974"/>
          </a:xfrm>
          <a:prstGeom prst="rect">
            <a:avLst/>
          </a:prstGeom>
          <a:noFill/>
          <a:ln>
            <a:noFill/>
          </a:ln>
        </p:spPr>
      </p:pic>
      <p:pic>
        <p:nvPicPr>
          <p:cNvPr id="113" name="Google Shape;113;p19"/>
          <p:cNvPicPr preferRelativeResize="0"/>
          <p:nvPr/>
        </p:nvPicPr>
        <p:blipFill>
          <a:blip r:embed="rId5">
            <a:alphaModFix/>
          </a:blip>
          <a:stretch>
            <a:fillRect/>
          </a:stretch>
        </p:blipFill>
        <p:spPr>
          <a:xfrm>
            <a:off x="5751662" y="2919288"/>
            <a:ext cx="703150" cy="1042724"/>
          </a:xfrm>
          <a:prstGeom prst="rect">
            <a:avLst/>
          </a:prstGeom>
          <a:noFill/>
          <a:ln>
            <a:noFill/>
          </a:ln>
        </p:spPr>
      </p:pic>
      <p:sp>
        <p:nvSpPr>
          <p:cNvPr id="114" name="Google Shape;114;p19"/>
          <p:cNvSpPr txBox="1"/>
          <p:nvPr/>
        </p:nvSpPr>
        <p:spPr>
          <a:xfrm>
            <a:off x="1848975" y="1594113"/>
            <a:ext cx="1610700" cy="4236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GB" sz="1800">
                <a:solidFill>
                  <a:srgbClr val="004B88"/>
                </a:solidFill>
                <a:latin typeface="Open Sans"/>
                <a:ea typeface="Open Sans"/>
                <a:cs typeface="Open Sans"/>
                <a:sym typeface="Open Sans"/>
              </a:rPr>
              <a:t>Jobcentres</a:t>
            </a:r>
            <a:endParaRPr sz="1800">
              <a:solidFill>
                <a:srgbClr val="004B88"/>
              </a:solidFill>
              <a:latin typeface="Open Sans"/>
              <a:ea typeface="Open Sans"/>
              <a:cs typeface="Open Sans"/>
              <a:sym typeface="Open Sans"/>
            </a:endParaRPr>
          </a:p>
        </p:txBody>
      </p:sp>
      <p:sp>
        <p:nvSpPr>
          <p:cNvPr id="115" name="Google Shape;115;p19"/>
          <p:cNvSpPr txBox="1"/>
          <p:nvPr/>
        </p:nvSpPr>
        <p:spPr>
          <a:xfrm>
            <a:off x="1213700" y="2217600"/>
            <a:ext cx="2246100" cy="4236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GB" sz="1800">
                <a:solidFill>
                  <a:srgbClr val="004B88"/>
                </a:solidFill>
                <a:latin typeface="Open Sans"/>
                <a:ea typeface="Open Sans"/>
                <a:cs typeface="Open Sans"/>
                <a:sym typeface="Open Sans"/>
              </a:rPr>
              <a:t>Local Authorities</a:t>
            </a:r>
            <a:endParaRPr sz="1800">
              <a:solidFill>
                <a:srgbClr val="004B88"/>
              </a:solidFill>
              <a:latin typeface="Open Sans"/>
              <a:ea typeface="Open Sans"/>
              <a:cs typeface="Open Sans"/>
              <a:sym typeface="Open Sans"/>
            </a:endParaRPr>
          </a:p>
        </p:txBody>
      </p:sp>
      <p:sp>
        <p:nvSpPr>
          <p:cNvPr id="116" name="Google Shape;116;p19"/>
          <p:cNvSpPr txBox="1"/>
          <p:nvPr/>
        </p:nvSpPr>
        <p:spPr>
          <a:xfrm>
            <a:off x="1848975" y="2841063"/>
            <a:ext cx="1610700" cy="4236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GB" sz="1800">
                <a:solidFill>
                  <a:srgbClr val="004B88"/>
                </a:solidFill>
                <a:latin typeface="Open Sans"/>
                <a:ea typeface="Open Sans"/>
                <a:cs typeface="Open Sans"/>
                <a:sym typeface="Open Sans"/>
              </a:rPr>
              <a:t>Self-referral</a:t>
            </a:r>
            <a:endParaRPr sz="1800">
              <a:solidFill>
                <a:srgbClr val="004B88"/>
              </a:solidFill>
              <a:latin typeface="Open Sans"/>
              <a:ea typeface="Open Sans"/>
              <a:cs typeface="Open Sans"/>
              <a:sym typeface="Open Sans"/>
            </a:endParaRPr>
          </a:p>
        </p:txBody>
      </p:sp>
      <p:sp>
        <p:nvSpPr>
          <p:cNvPr id="117" name="Google Shape;117;p19"/>
          <p:cNvSpPr txBox="1"/>
          <p:nvPr/>
        </p:nvSpPr>
        <p:spPr>
          <a:xfrm>
            <a:off x="1391750" y="3515238"/>
            <a:ext cx="2067900" cy="4236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GB" sz="1800">
                <a:solidFill>
                  <a:srgbClr val="004B88"/>
                </a:solidFill>
                <a:latin typeface="Open Sans"/>
                <a:ea typeface="Open Sans"/>
                <a:cs typeface="Open Sans"/>
                <a:sym typeface="Open Sans"/>
              </a:rPr>
              <a:t>Support agencies</a:t>
            </a:r>
            <a:endParaRPr sz="1800">
              <a:solidFill>
                <a:srgbClr val="004B88"/>
              </a:solidFill>
              <a:latin typeface="Open Sans"/>
              <a:ea typeface="Open Sans"/>
              <a:cs typeface="Open Sans"/>
              <a:sym typeface="Open Sans"/>
            </a:endParaRPr>
          </a:p>
        </p:txBody>
      </p:sp>
    </p:spTree>
    <p:extLst>
      <p:ext uri="{BB962C8B-B14F-4D97-AF65-F5344CB8AC3E}">
        <p14:creationId xmlns:p14="http://schemas.microsoft.com/office/powerpoint/2010/main" val="2816804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785" y="195663"/>
            <a:ext cx="6768752"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Support materials</a:t>
            </a:r>
            <a:endParaRPr lang="en-GB"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957"/>
          <a:stretch/>
        </p:blipFill>
        <p:spPr bwMode="auto">
          <a:xfrm>
            <a:off x="286034" y="3651870"/>
            <a:ext cx="1009366" cy="10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5696" y="1125200"/>
            <a:ext cx="5688632" cy="2246769"/>
          </a:xfrm>
          <a:prstGeom prst="rect">
            <a:avLst/>
          </a:prstGeom>
        </p:spPr>
        <p:txBody>
          <a:bodyPr wrap="square">
            <a:spAutoFit/>
          </a:bodyPr>
          <a:lstStyle/>
          <a:p>
            <a:r>
              <a:rPr lang="en-GB" b="1" u="sng" kern="1200" dirty="0" smtClean="0">
                <a:solidFill>
                  <a:schemeClr val="tx1"/>
                </a:solidFill>
                <a:hlinkClick r:id="rId4"/>
              </a:rPr>
              <a:t>Our </a:t>
            </a:r>
            <a:r>
              <a:rPr lang="en-GB" b="1" u="sng" kern="1200" dirty="0">
                <a:solidFill>
                  <a:schemeClr val="tx1"/>
                </a:solidFill>
                <a:hlinkClick r:id="rId4"/>
              </a:rPr>
              <a:t>Universal Credit content on the public site, including:</a:t>
            </a:r>
            <a:endParaRPr lang="en-GB" b="1" dirty="0"/>
          </a:p>
          <a:p>
            <a:r>
              <a:rPr lang="en-GB" u="sng" kern="1200" dirty="0">
                <a:solidFill>
                  <a:schemeClr val="tx1"/>
                </a:solidFill>
                <a:hlinkClick r:id="rId5"/>
              </a:rPr>
              <a:t>What Universal Credit is</a:t>
            </a:r>
            <a:endParaRPr lang="en-GB" dirty="0"/>
          </a:p>
          <a:p>
            <a:r>
              <a:rPr lang="en-GB" u="sng" kern="1200" dirty="0">
                <a:solidFill>
                  <a:schemeClr val="tx1"/>
                </a:solidFill>
                <a:hlinkClick r:id="rId6"/>
              </a:rPr>
              <a:t>Check if you're eligible for Universal Credit</a:t>
            </a:r>
            <a:endParaRPr lang="en-GB" dirty="0"/>
          </a:p>
          <a:p>
            <a:r>
              <a:rPr lang="en-GB" u="sng" kern="1200" dirty="0">
                <a:solidFill>
                  <a:schemeClr val="tx1"/>
                </a:solidFill>
                <a:hlinkClick r:id="rId7"/>
              </a:rPr>
              <a:t>How Universal Credit is paid</a:t>
            </a:r>
            <a:endParaRPr lang="en-GB" dirty="0"/>
          </a:p>
          <a:p>
            <a:r>
              <a:rPr lang="en-GB" u="sng" kern="1200" dirty="0">
                <a:solidFill>
                  <a:schemeClr val="tx1"/>
                </a:solidFill>
                <a:hlinkClick r:id="rId8"/>
              </a:rPr>
              <a:t>Moving to Universal Credit from other benefits</a:t>
            </a:r>
            <a:endParaRPr lang="en-GB" dirty="0"/>
          </a:p>
          <a:p>
            <a:r>
              <a:rPr lang="en-GB" u="sng" kern="1200" dirty="0">
                <a:solidFill>
                  <a:schemeClr val="tx1"/>
                </a:solidFill>
                <a:hlinkClick r:id="rId9"/>
              </a:rPr>
              <a:t>Apply for Universal Credit</a:t>
            </a:r>
            <a:endParaRPr lang="en-GB" dirty="0"/>
          </a:p>
          <a:p>
            <a:r>
              <a:rPr lang="en-GB" u="sng" kern="1200" dirty="0">
                <a:solidFill>
                  <a:schemeClr val="tx1"/>
                </a:solidFill>
                <a:hlinkClick r:id="rId10"/>
              </a:rPr>
              <a:t>Reapply for Universal Credit</a:t>
            </a:r>
            <a:endParaRPr lang="en-GB" dirty="0"/>
          </a:p>
          <a:p>
            <a:r>
              <a:rPr lang="en-GB" u="sng" kern="1200" dirty="0">
                <a:solidFill>
                  <a:schemeClr val="tx1"/>
                </a:solidFill>
                <a:hlinkClick r:id="rId11"/>
              </a:rPr>
              <a:t>Preparing for your Universal Credit interview</a:t>
            </a:r>
            <a:endParaRPr lang="en-GB" dirty="0"/>
          </a:p>
          <a:p>
            <a:r>
              <a:rPr lang="en-GB" u="sng" kern="1200" dirty="0">
                <a:solidFill>
                  <a:schemeClr val="tx1"/>
                </a:solidFill>
                <a:hlinkClick r:id="rId12"/>
              </a:rPr>
              <a:t>Get an advance payment of Universal Credit</a:t>
            </a:r>
            <a:endParaRPr lang="en-GB" dirty="0"/>
          </a:p>
          <a:p>
            <a:r>
              <a:rPr lang="en-GB" u="sng" kern="1200" dirty="0">
                <a:solidFill>
                  <a:schemeClr val="tx1"/>
                </a:solidFill>
                <a:hlinkClick r:id="rId13"/>
              </a:rPr>
              <a:t>Getting Universal Credit if you're sick or disabled</a:t>
            </a:r>
            <a:endParaRPr lang="en-GB" dirty="0"/>
          </a:p>
        </p:txBody>
      </p:sp>
    </p:spTree>
    <p:extLst>
      <p:ext uri="{BB962C8B-B14F-4D97-AF65-F5344CB8AC3E}">
        <p14:creationId xmlns:p14="http://schemas.microsoft.com/office/powerpoint/2010/main" val="2652778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398023"/>
            <a:ext cx="11836895" cy="72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50784"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1155CC"/>
                </a:solidFill>
                <a:effectLst/>
                <a:latin typeface="Open Sans" pitchFamily="34" charset="0"/>
                <a:cs typeface="Open Sans" pitchFamily="34" charset="0"/>
                <a:hlinkClick r:id="rId2"/>
              </a:rPr>
              <a:t>DWP internal guidance on </a:t>
            </a:r>
            <a:r>
              <a:rPr kumimoji="0" lang="en-US" altLang="en-US" sz="1200" b="1" i="0" u="sng" strike="noStrike" cap="none" normalizeH="0" baseline="0" dirty="0" err="1" smtClean="0">
                <a:ln>
                  <a:noFill/>
                </a:ln>
                <a:solidFill>
                  <a:srgbClr val="1155CC"/>
                </a:solidFill>
                <a:effectLst/>
                <a:latin typeface="Open Sans" pitchFamily="34" charset="0"/>
                <a:cs typeface="Open Sans" pitchFamily="34" charset="0"/>
                <a:hlinkClick r:id="rId2"/>
              </a:rPr>
              <a:t>Advisernet</a:t>
            </a:r>
            <a:r>
              <a:rPr kumimoji="0" lang="en-US" altLang="en-US" sz="1200" b="1" i="0" u="sng" strike="noStrike" cap="none" normalizeH="0" baseline="0" dirty="0" smtClean="0">
                <a:ln>
                  <a:noFill/>
                </a:ln>
                <a:solidFill>
                  <a:srgbClr val="1155CC"/>
                </a:solidFill>
                <a:effectLst/>
                <a:latin typeface="Open Sans" pitchFamily="34" charset="0"/>
                <a:cs typeface="Open Sans" pitchFamily="34" charset="0"/>
                <a:hlinkClick r:id="rId2"/>
              </a:rPr>
              <a:t>, including:</a:t>
            </a:r>
            <a:endParaRPr kumimoji="0" lang="en-US" alt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3"/>
              </a:rPr>
              <a:t>Verify</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4"/>
              </a:rPr>
              <a:t>Complex needs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5"/>
              </a:rPr>
              <a:t>Giving evidence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6"/>
              </a:rPr>
              <a:t>Proving identity</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7"/>
              </a:rPr>
              <a:t>Eligibility for alternative payment arrangements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8"/>
              </a:rPr>
              <a:t>Home visits </a:t>
            </a:r>
            <a:endParaRPr kumimoji="0" lang="en-US" alt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5F9A"/>
                </a:solidFill>
                <a:effectLst/>
                <a:latin typeface="Open Sans" pitchFamily="34" charset="0"/>
                <a:cs typeface="Open Sans" pitchFamily="34" charset="0"/>
              </a:rPr>
              <a:t>DWP resources on the Universal Credit online system</a:t>
            </a:r>
            <a:endParaRPr kumimoji="0" lang="en-US" alt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We are also working with the DWP to agree that each </a:t>
            </a:r>
            <a:r>
              <a:rPr kumimoji="0" lang="en-US" altLang="en-US" sz="1200" b="0" i="0" u="none" strike="noStrike" cap="none" normalizeH="0" baseline="0" dirty="0" err="1" smtClean="0">
                <a:ln>
                  <a:noFill/>
                </a:ln>
                <a:solidFill>
                  <a:srgbClr val="005F9A"/>
                </a:solidFill>
                <a:effectLst/>
                <a:latin typeface="Open Sans" pitchFamily="34" charset="0"/>
                <a:cs typeface="Open Sans" pitchFamily="34" charset="0"/>
              </a:rPr>
              <a:t>Jobcentre</a:t>
            </a: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 will invite local Citizens Advice to come to their office and use their online claim training site.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In the meantime, advisers can watch videos on  the Universal Credit online system to better understand how it works: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9"/>
              </a:rPr>
              <a:t>A range of public videos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hlinkClick r:id="rId10"/>
              </a:rPr>
              <a:t>  </a:t>
            </a: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 </a:t>
            </a: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1"/>
              </a:rPr>
              <a:t>Some additional videos for Citizens Advice use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
            </a:r>
            <a:b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br>
            <a:endParaRPr kumimoji="0" lang="en-US" altLang="en-US" sz="900" b="1" i="0" u="none" strike="noStrike" cap="none" normalizeH="0" baseline="0" dirty="0" smtClean="0">
              <a:ln>
                <a:noFill/>
              </a:ln>
              <a:solidFill>
                <a:srgbClr val="005F9A"/>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5F9A"/>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5F9A"/>
              </a:solidFill>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5F9A"/>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5F9A"/>
              </a:solidFill>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5F9A"/>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5F9A"/>
              </a:solidFill>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5F9A"/>
                </a:solidFill>
                <a:effectLst/>
                <a:latin typeface="Open Sans" pitchFamily="34" charset="0"/>
                <a:cs typeface="Open Sans" pitchFamily="34" charset="0"/>
              </a:rPr>
              <a:t>Processes</a:t>
            </a:r>
            <a:endParaRPr kumimoji="0" lang="en-US" alt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2"/>
              </a:rPr>
              <a:t>Introduction to case recording  [ 240 kb]</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0"/>
              </a:rPr>
              <a:t>Universal support: Help to Claim Casebook recording guidance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3"/>
              </a:rPr>
              <a:t>Model write-up for client case records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4"/>
              </a:rPr>
              <a:t>What does good customer service look like on email and web chat?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5"/>
              </a:rPr>
              <a:t>How to contact Expert Advice team</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
            </a:r>
            <a:b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br>
            <a:endParaRPr kumimoji="0" lang="en-US" altLang="en-US" sz="900" b="1" i="0" u="none" strike="noStrike" cap="none" normalizeH="0" baseline="0" dirty="0" smtClean="0">
              <a:ln>
                <a:noFill/>
              </a:ln>
              <a:solidFill>
                <a:srgbClr val="005F9A"/>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5F9A"/>
                </a:solidFill>
                <a:effectLst/>
                <a:latin typeface="Open Sans" pitchFamily="34" charset="0"/>
                <a:cs typeface="Open Sans" pitchFamily="34" charset="0"/>
              </a:rPr>
              <a:t>Advanced subject knowledge</a:t>
            </a:r>
            <a:endParaRPr kumimoji="0" lang="en-US" alt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6"/>
              </a:rPr>
              <a:t>Universal Credit adviser resources on </a:t>
            </a:r>
            <a:r>
              <a:rPr kumimoji="0" lang="en-US" altLang="en-US" sz="1200" b="0" i="0" u="sng" strike="noStrike" cap="none" normalizeH="0" baseline="0" dirty="0" err="1" smtClean="0">
                <a:ln>
                  <a:noFill/>
                </a:ln>
                <a:solidFill>
                  <a:srgbClr val="1155CC"/>
                </a:solidFill>
                <a:effectLst/>
                <a:latin typeface="Open Sans" pitchFamily="34" charset="0"/>
                <a:cs typeface="Open Sans" pitchFamily="34" charset="0"/>
                <a:hlinkClick r:id="rId16"/>
              </a:rPr>
              <a:t>Advisernet</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2"/>
              </a:rPr>
              <a:t>DWP internal guidance on Universal Credit</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7"/>
              </a:rPr>
              <a:t>Benefits updates from the Expert Advice team</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1155CC"/>
                </a:solidFill>
                <a:effectLst/>
                <a:latin typeface="Open Sans" pitchFamily="34" charset="0"/>
                <a:cs typeface="Open Sans" pitchFamily="34" charset="0"/>
                <a:hlinkClick r:id="rId18"/>
              </a:rPr>
              <a:t>Case law summary</a:t>
            </a:r>
            <a:endParaRPr kumimoji="0" lang="en-US" altLang="en-US" sz="1200" b="0" i="0" u="sng" strike="noStrike" cap="none" normalizeH="0" baseline="0" dirty="0" smtClean="0">
              <a:ln>
                <a:noFill/>
              </a:ln>
              <a:solidFill>
                <a:srgbClr val="1155CC"/>
              </a:solidFill>
              <a:effectLst/>
              <a:latin typeface="Open Sans" pitchFamily="34" charset="0"/>
              <a:cs typeface="Open Sans"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t/>
            </a:r>
            <a:br>
              <a:rPr kumimoji="0" lang="en-US" altLang="en-US" sz="1200" b="0" i="0" u="none" strike="noStrike" cap="none" normalizeH="0" baseline="0" dirty="0" smtClean="0">
                <a:ln>
                  <a:noFill/>
                </a:ln>
                <a:solidFill>
                  <a:srgbClr val="005F9A"/>
                </a:solidFill>
                <a:effectLst/>
                <a:latin typeface="Open Sans" pitchFamily="34" charset="0"/>
                <a:cs typeface="Open Sans" pitchFamily="34" charset="0"/>
              </a:rPr>
            </a:br>
            <a:endParaRPr kumimoji="0" lang="en-US" altLang="en-US" sz="1200" b="0" i="0" u="none" strike="noStrike" cap="none" normalizeH="0" baseline="0" dirty="0" smtClean="0">
              <a:ln>
                <a:noFill/>
              </a:ln>
              <a:solidFill>
                <a:srgbClr val="005F9A"/>
              </a:solidFill>
              <a:effectLst/>
              <a:latin typeface="Open Sans" pitchFamily="34" charset="0"/>
              <a:cs typeface="Open Sans" pitchFamily="34" charset="0"/>
            </a:endParaRPr>
          </a:p>
        </p:txBody>
      </p:sp>
      <p:pic>
        <p:nvPicPr>
          <p:cNvPr id="15362" name="Picture 2" descr="https://lh4.googleusercontent.com/V5NqGeRcyzW8_cxZYcErHwNNZ6c6IOYp8_Umup-piNNeSxd7BsycAKVX_PuTUduo-T2vRh1W3uNL_PPSgKw9cAqhDdxI18ImCDmuu-VnxlquLHonidDw49xq7Lksj7RDveXZbM1x">
            <a:hlinkClick r:id="rId10"/>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963" y="-481013"/>
            <a:ext cx="2571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4.googleusercontent.com/V5NqGeRcyzW8_cxZYcErHwNNZ6c6IOYp8_Umup-piNNeSxd7BsycAKVX_PuTUduo-T2vRh1W3uNL_PPSgKw9cAqhDdxI18ImCDmuu-VnxlquLHonidDw49xq7Lksj7RDveXZbM1x">
            <a:hlinkClick r:id="rId10"/>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363" y="-328613"/>
            <a:ext cx="257175" cy="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51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CA8B"/>
        </a:solidFill>
        <a:effectLst/>
      </p:bgPr>
    </p:bg>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702600" y="2143050"/>
            <a:ext cx="7738800" cy="857400"/>
          </a:xfrm>
          <a:prstGeom prst="rect">
            <a:avLst/>
          </a:prstGeom>
        </p:spPr>
        <p:txBody>
          <a:bodyPr wrap="square" lIns="91425" tIns="91425" rIns="91425" bIns="91425" anchor="t" anchorCtr="0">
            <a:noAutofit/>
          </a:bodyPr>
          <a:lstStyle/>
          <a:p>
            <a:pPr lvl="0" rtl="0">
              <a:spcBef>
                <a:spcPts val="0"/>
              </a:spcBef>
              <a:buNone/>
            </a:pPr>
            <a:r>
              <a:rPr lang="en-GB" sz="4500">
                <a:solidFill>
                  <a:srgbClr val="004888"/>
                </a:solidFill>
                <a:latin typeface="Open Sans"/>
                <a:ea typeface="Open Sans"/>
                <a:cs typeface="Open Sans"/>
                <a:sym typeface="Open Sans"/>
              </a:rPr>
              <a:t>Questions or comments?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081"/>
            <a:ext cx="8229600" cy="360040"/>
          </a:xfrm>
        </p:spPr>
        <p:txBody>
          <a:bodyPr>
            <a:noAutofit/>
          </a:bodyPr>
          <a:lstStyle/>
          <a:p>
            <a:pPr algn="ctr"/>
            <a:r>
              <a:rPr lang="en-GB" sz="2400" dirty="0" smtClean="0"/>
              <a:t>Help To Claim Service</a:t>
            </a:r>
            <a:endParaRPr lang="en-GB"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52" t="12500" r="29911" b="9390"/>
          <a:stretch/>
        </p:blipFill>
        <p:spPr bwMode="auto">
          <a:xfrm>
            <a:off x="2195736" y="396943"/>
            <a:ext cx="4320480" cy="461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907704" y="2283718"/>
            <a:ext cx="5256584" cy="20162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08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solidFill>
                  <a:srgbClr val="004B88"/>
                </a:solidFill>
              </a:rPr>
              <a:t>Delivering phone and chat</a:t>
            </a:r>
            <a:endParaRPr lang="en-GB" dirty="0"/>
          </a:p>
        </p:txBody>
      </p:sp>
      <p:sp>
        <p:nvSpPr>
          <p:cNvPr id="3" name="Text Placeholder 2"/>
          <p:cNvSpPr>
            <a:spLocks noGrp="1"/>
          </p:cNvSpPr>
          <p:nvPr>
            <p:ph type="body" sz="quarter" idx="10"/>
          </p:nvPr>
        </p:nvSpPr>
        <p:spPr/>
        <p:txBody>
          <a:bodyPr>
            <a:normAutofit fontScale="70000" lnSpcReduction="20000"/>
          </a:bodyPr>
          <a:lstStyle/>
          <a:p>
            <a:r>
              <a:rPr lang="en-GB" dirty="0">
                <a:solidFill>
                  <a:srgbClr val="004B88"/>
                </a:solidFill>
              </a:rPr>
              <a:t>Phone and chat will be delivered through a single national queue, with paid staff and a </a:t>
            </a:r>
            <a:r>
              <a:rPr lang="en-GB" dirty="0" err="1">
                <a:solidFill>
                  <a:srgbClr val="004B88"/>
                </a:solidFill>
              </a:rPr>
              <a:t>freephone</a:t>
            </a:r>
            <a:r>
              <a:rPr lang="en-GB" dirty="0">
                <a:solidFill>
                  <a:srgbClr val="004B88"/>
                </a:solidFill>
              </a:rPr>
              <a:t> number that’s separate to </a:t>
            </a:r>
            <a:r>
              <a:rPr lang="en-GB" dirty="0" err="1">
                <a:solidFill>
                  <a:srgbClr val="004B88"/>
                </a:solidFill>
              </a:rPr>
              <a:t>Adviceline</a:t>
            </a:r>
            <a:r>
              <a:rPr lang="en-GB" dirty="0" smtClean="0">
                <a:solidFill>
                  <a:srgbClr val="004B88"/>
                </a:solidFill>
              </a:rPr>
              <a:t>.</a:t>
            </a:r>
          </a:p>
          <a:p>
            <a:pPr marL="0" indent="0">
              <a:buNone/>
            </a:pPr>
            <a:endParaRPr lang="en-GB" dirty="0" smtClean="0">
              <a:solidFill>
                <a:srgbClr val="004B88"/>
              </a:solidFill>
            </a:endParaRPr>
          </a:p>
          <a:p>
            <a:pPr>
              <a:spcBef>
                <a:spcPts val="0"/>
              </a:spcBef>
            </a:pPr>
            <a:r>
              <a:rPr lang="en-GB" dirty="0">
                <a:solidFill>
                  <a:srgbClr val="004B88"/>
                </a:solidFill>
              </a:rPr>
              <a:t>If a client is accessing the service via the </a:t>
            </a:r>
            <a:r>
              <a:rPr lang="en-GB" dirty="0" err="1">
                <a:solidFill>
                  <a:srgbClr val="004B88"/>
                </a:solidFill>
              </a:rPr>
              <a:t>freephone</a:t>
            </a:r>
            <a:r>
              <a:rPr lang="en-GB" dirty="0">
                <a:solidFill>
                  <a:srgbClr val="004B88"/>
                </a:solidFill>
              </a:rPr>
              <a:t> number and we can identify their local Citizens Advice, their call will be directed to this office first if an adviser is available. If no local adviser is available, the call will be directed to the next available adviser. </a:t>
            </a:r>
            <a:endParaRPr lang="en-GB" dirty="0" smtClean="0">
              <a:solidFill>
                <a:srgbClr val="004B88"/>
              </a:solidFill>
            </a:endParaRPr>
          </a:p>
          <a:p>
            <a:pPr marL="0" indent="0">
              <a:spcBef>
                <a:spcPts val="0"/>
              </a:spcBef>
              <a:buNone/>
            </a:pPr>
            <a:endParaRPr lang="en-GB" dirty="0"/>
          </a:p>
          <a:p>
            <a:pPr>
              <a:spcBef>
                <a:spcPts val="0"/>
              </a:spcBef>
            </a:pPr>
            <a:r>
              <a:rPr lang="en-GB" dirty="0">
                <a:solidFill>
                  <a:srgbClr val="004B88"/>
                </a:solidFill>
              </a:rPr>
              <a:t>The national </a:t>
            </a:r>
            <a:r>
              <a:rPr lang="en-GB" dirty="0" err="1">
                <a:solidFill>
                  <a:srgbClr val="004B88"/>
                </a:solidFill>
              </a:rPr>
              <a:t>freephone</a:t>
            </a:r>
            <a:r>
              <a:rPr lang="en-GB" dirty="0">
                <a:solidFill>
                  <a:srgbClr val="004B88"/>
                </a:solidFill>
              </a:rPr>
              <a:t> numbers for Universal Support: Help to Claim are:</a:t>
            </a:r>
            <a:endParaRPr lang="en-GB" dirty="0"/>
          </a:p>
          <a:p>
            <a:pPr fontAlgn="base">
              <a:spcBef>
                <a:spcPts val="0"/>
              </a:spcBef>
              <a:buFont typeface="Wingdings" panose="05000000000000000000" pitchFamily="2" charset="2"/>
              <a:buChar char="v"/>
            </a:pPr>
            <a:r>
              <a:rPr lang="en-GB" dirty="0">
                <a:solidFill>
                  <a:srgbClr val="004B88"/>
                </a:solidFill>
              </a:rPr>
              <a:t>England - 0800 144 8 444 </a:t>
            </a:r>
          </a:p>
          <a:p>
            <a:pPr fontAlgn="base">
              <a:spcBef>
                <a:spcPts val="0"/>
              </a:spcBef>
              <a:buFont typeface="Wingdings" panose="05000000000000000000" pitchFamily="2" charset="2"/>
              <a:buChar char="v"/>
            </a:pPr>
            <a:r>
              <a:rPr lang="en-GB" dirty="0">
                <a:solidFill>
                  <a:srgbClr val="004B88"/>
                </a:solidFill>
              </a:rPr>
              <a:t>Wales - 08000 241 220</a:t>
            </a:r>
          </a:p>
          <a:p>
            <a:pPr marL="0" indent="0">
              <a:buNone/>
            </a:pPr>
            <a:r>
              <a:rPr lang="en-GB" dirty="0"/>
              <a:t/>
            </a:r>
            <a:br>
              <a:rPr lang="en-GB" dirty="0"/>
            </a:br>
            <a:endParaRPr lang="en-GB" dirty="0"/>
          </a:p>
        </p:txBody>
      </p:sp>
      <p:sp>
        <p:nvSpPr>
          <p:cNvPr id="4" name="Picture Placeholder 3"/>
          <p:cNvSpPr>
            <a:spLocks noGrp="1"/>
          </p:cNvSpPr>
          <p:nvPr>
            <p:ph type="pic" sz="quarter" idx="12"/>
          </p:nvPr>
        </p:nvSpPr>
        <p:spPr/>
      </p:sp>
    </p:spTree>
    <p:extLst>
      <p:ext uri="{BB962C8B-B14F-4D97-AF65-F5344CB8AC3E}">
        <p14:creationId xmlns:p14="http://schemas.microsoft.com/office/powerpoint/2010/main" val="127975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p:nvPr/>
        </p:nvSpPr>
        <p:spPr>
          <a:xfrm>
            <a:off x="-30725" y="-76800"/>
            <a:ext cx="183000" cy="5372700"/>
          </a:xfrm>
          <a:prstGeom prst="rect">
            <a:avLst/>
          </a:prstGeom>
          <a:solidFill>
            <a:srgbClr val="C9D1E5"/>
          </a:solidFill>
          <a:ln w="9525" cap="flat" cmpd="sng">
            <a:solidFill>
              <a:srgbClr val="C9D1E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a:p>
        </p:txBody>
      </p:sp>
      <p:sp>
        <p:nvSpPr>
          <p:cNvPr id="140" name="Google Shape;140;p22"/>
          <p:cNvSpPr txBox="1"/>
          <p:nvPr/>
        </p:nvSpPr>
        <p:spPr>
          <a:xfrm>
            <a:off x="623274" y="115250"/>
            <a:ext cx="8883000" cy="5943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GB" sz="3600" b="1" dirty="0">
                <a:solidFill>
                  <a:srgbClr val="004B88"/>
                </a:solidFill>
                <a:latin typeface="Open Sans"/>
                <a:ea typeface="Open Sans"/>
                <a:cs typeface="Open Sans"/>
                <a:sym typeface="Open Sans"/>
              </a:rPr>
              <a:t>Step 3: </a:t>
            </a:r>
            <a:r>
              <a:rPr lang="en-GB" sz="3600" b="1" dirty="0">
                <a:solidFill>
                  <a:srgbClr val="004B88"/>
                </a:solidFill>
                <a:highlight>
                  <a:srgbClr val="FCBB69"/>
                </a:highlight>
                <a:latin typeface="Open Sans"/>
                <a:ea typeface="Open Sans"/>
                <a:cs typeface="Open Sans"/>
                <a:sym typeface="Open Sans"/>
              </a:rPr>
              <a:t>Support to start a claim</a:t>
            </a:r>
            <a:endParaRPr sz="3600" dirty="0">
              <a:solidFill>
                <a:srgbClr val="004B88"/>
              </a:solidFill>
              <a:highlight>
                <a:srgbClr val="FCBB69"/>
              </a:highlight>
              <a:latin typeface="Open Sans"/>
              <a:ea typeface="Open Sans"/>
              <a:cs typeface="Open Sans"/>
              <a:sym typeface="Open Sans"/>
            </a:endParaRPr>
          </a:p>
        </p:txBody>
      </p:sp>
      <p:pic>
        <p:nvPicPr>
          <p:cNvPr id="141" name="Google Shape;141;p22"/>
          <p:cNvPicPr preferRelativeResize="0"/>
          <p:nvPr/>
        </p:nvPicPr>
        <p:blipFill rotWithShape="1">
          <a:blip r:embed="rId3">
            <a:alphaModFix/>
          </a:blip>
          <a:srcRect t="19" b="29"/>
          <a:stretch/>
        </p:blipFill>
        <p:spPr>
          <a:xfrm>
            <a:off x="5107724" y="1786825"/>
            <a:ext cx="1114003" cy="1485599"/>
          </a:xfrm>
          <a:prstGeom prst="rect">
            <a:avLst/>
          </a:prstGeom>
          <a:noFill/>
          <a:ln>
            <a:noFill/>
          </a:ln>
        </p:spPr>
      </p:pic>
      <p:pic>
        <p:nvPicPr>
          <p:cNvPr id="142" name="Google Shape;142;p22"/>
          <p:cNvPicPr preferRelativeResize="0"/>
          <p:nvPr/>
        </p:nvPicPr>
        <p:blipFill rotWithShape="1">
          <a:blip r:embed="rId4">
            <a:alphaModFix/>
          </a:blip>
          <a:srcRect l="49" r="49"/>
          <a:stretch/>
        </p:blipFill>
        <p:spPr>
          <a:xfrm>
            <a:off x="495725" y="1786825"/>
            <a:ext cx="1484897" cy="1485585"/>
          </a:xfrm>
          <a:prstGeom prst="rect">
            <a:avLst/>
          </a:prstGeom>
          <a:noFill/>
          <a:ln>
            <a:noFill/>
          </a:ln>
        </p:spPr>
      </p:pic>
      <p:sp>
        <p:nvSpPr>
          <p:cNvPr id="143" name="Google Shape;143;p22"/>
          <p:cNvSpPr txBox="1"/>
          <p:nvPr/>
        </p:nvSpPr>
        <p:spPr>
          <a:xfrm>
            <a:off x="2715275" y="1653275"/>
            <a:ext cx="1657800" cy="16191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GB" sz="13000" dirty="0">
                <a:solidFill>
                  <a:srgbClr val="004B88"/>
                </a:solidFill>
                <a:latin typeface="Open Sans SemiBold"/>
                <a:ea typeface="Open Sans SemiBold"/>
                <a:cs typeface="Open Sans SemiBold"/>
                <a:sym typeface="Open Sans SemiBold"/>
              </a:rPr>
              <a:t>@</a:t>
            </a:r>
            <a:endParaRPr sz="13000" dirty="0">
              <a:solidFill>
                <a:srgbClr val="004B88"/>
              </a:solidFill>
              <a:latin typeface="Open Sans SemiBold"/>
              <a:ea typeface="Open Sans SemiBold"/>
              <a:cs typeface="Open Sans SemiBold"/>
              <a:sym typeface="Open Sans SemiBold"/>
            </a:endParaRPr>
          </a:p>
        </p:txBody>
      </p:sp>
      <p:pic>
        <p:nvPicPr>
          <p:cNvPr id="144" name="Google Shape;144;p22"/>
          <p:cNvPicPr preferRelativeResize="0"/>
          <p:nvPr/>
        </p:nvPicPr>
        <p:blipFill>
          <a:blip r:embed="rId5">
            <a:alphaModFix/>
          </a:blip>
          <a:stretch>
            <a:fillRect/>
          </a:stretch>
        </p:blipFill>
        <p:spPr>
          <a:xfrm>
            <a:off x="6956578" y="1786828"/>
            <a:ext cx="1584645" cy="1485600"/>
          </a:xfrm>
          <a:prstGeom prst="rect">
            <a:avLst/>
          </a:prstGeom>
          <a:noFill/>
          <a:ln>
            <a:noFill/>
          </a:ln>
        </p:spPr>
      </p:pic>
      <p:sp>
        <p:nvSpPr>
          <p:cNvPr id="145" name="Google Shape;145;p22"/>
          <p:cNvSpPr txBox="1"/>
          <p:nvPr/>
        </p:nvSpPr>
        <p:spPr>
          <a:xfrm>
            <a:off x="544525" y="3523025"/>
            <a:ext cx="1659900" cy="4920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GB" sz="1800" dirty="0">
                <a:solidFill>
                  <a:srgbClr val="004B88"/>
                </a:solidFill>
                <a:latin typeface="Open Sans"/>
                <a:ea typeface="Open Sans"/>
                <a:cs typeface="Open Sans"/>
                <a:sym typeface="Open Sans"/>
              </a:rPr>
              <a:t>Check entitlement</a:t>
            </a:r>
            <a:endParaRPr sz="1800" dirty="0">
              <a:solidFill>
                <a:srgbClr val="004B88"/>
              </a:solidFill>
              <a:latin typeface="Open Sans"/>
              <a:ea typeface="Open Sans"/>
              <a:cs typeface="Open Sans"/>
              <a:sym typeface="Open Sans"/>
            </a:endParaRPr>
          </a:p>
        </p:txBody>
      </p:sp>
      <p:sp>
        <p:nvSpPr>
          <p:cNvPr id="146" name="Google Shape;146;p22"/>
          <p:cNvSpPr txBox="1"/>
          <p:nvPr/>
        </p:nvSpPr>
        <p:spPr>
          <a:xfrm>
            <a:off x="2714225" y="3523025"/>
            <a:ext cx="1659900" cy="4920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GB" sz="1800" dirty="0">
                <a:solidFill>
                  <a:srgbClr val="004B88"/>
                </a:solidFill>
                <a:latin typeface="Open Sans"/>
                <a:ea typeface="Open Sans"/>
                <a:cs typeface="Open Sans"/>
                <a:sym typeface="Open Sans"/>
              </a:rPr>
              <a:t>Set up email or accounts</a:t>
            </a:r>
            <a:endParaRPr sz="1800" dirty="0">
              <a:solidFill>
                <a:srgbClr val="004B88"/>
              </a:solidFill>
              <a:latin typeface="Open Sans"/>
              <a:ea typeface="Open Sans"/>
              <a:cs typeface="Open Sans"/>
              <a:sym typeface="Open Sans"/>
            </a:endParaRPr>
          </a:p>
        </p:txBody>
      </p:sp>
      <p:sp>
        <p:nvSpPr>
          <p:cNvPr id="147" name="Google Shape;147;p22"/>
          <p:cNvSpPr txBox="1"/>
          <p:nvPr/>
        </p:nvSpPr>
        <p:spPr>
          <a:xfrm>
            <a:off x="4769550" y="3523025"/>
            <a:ext cx="1787400" cy="4920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GB" sz="1800">
                <a:solidFill>
                  <a:srgbClr val="004B88"/>
                </a:solidFill>
                <a:latin typeface="Open Sans"/>
                <a:ea typeface="Open Sans"/>
                <a:cs typeface="Open Sans"/>
                <a:sym typeface="Open Sans"/>
              </a:rPr>
              <a:t>Work through to-dos</a:t>
            </a:r>
            <a:endParaRPr sz="1800">
              <a:solidFill>
                <a:srgbClr val="004B88"/>
              </a:solidFill>
              <a:latin typeface="Open Sans"/>
              <a:ea typeface="Open Sans"/>
              <a:cs typeface="Open Sans"/>
              <a:sym typeface="Open Sans"/>
            </a:endParaRPr>
          </a:p>
        </p:txBody>
      </p:sp>
      <p:sp>
        <p:nvSpPr>
          <p:cNvPr id="148" name="Google Shape;148;p22"/>
          <p:cNvSpPr txBox="1"/>
          <p:nvPr/>
        </p:nvSpPr>
        <p:spPr>
          <a:xfrm>
            <a:off x="6955525" y="3523025"/>
            <a:ext cx="1659900" cy="4920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GB" sz="1800" dirty="0">
                <a:solidFill>
                  <a:srgbClr val="004B88"/>
                </a:solidFill>
                <a:latin typeface="Open Sans"/>
                <a:ea typeface="Open Sans"/>
                <a:cs typeface="Open Sans"/>
                <a:sym typeface="Open Sans"/>
              </a:rPr>
              <a:t>Access phone or home visit support</a:t>
            </a:r>
            <a:endParaRPr sz="1800" dirty="0">
              <a:solidFill>
                <a:srgbClr val="004B88"/>
              </a:solidFill>
              <a:latin typeface="Open Sans"/>
              <a:ea typeface="Open Sans"/>
              <a:cs typeface="Open Sans"/>
              <a:sym typeface="Open Sans"/>
            </a:endParaRPr>
          </a:p>
        </p:txBody>
      </p:sp>
    </p:spTree>
    <p:extLst>
      <p:ext uri="{BB962C8B-B14F-4D97-AF65-F5344CB8AC3E}">
        <p14:creationId xmlns:p14="http://schemas.microsoft.com/office/powerpoint/2010/main" val="179363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0"/>
            <a:ext cx="5544616"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Check Entitlement </a:t>
            </a:r>
            <a:endParaRPr lang="en-GB" sz="3200" b="1" dirty="0"/>
          </a:p>
        </p:txBody>
      </p:sp>
      <p:sp>
        <p:nvSpPr>
          <p:cNvPr id="3" name="TextBox 2"/>
          <p:cNvSpPr txBox="1"/>
          <p:nvPr/>
        </p:nvSpPr>
        <p:spPr>
          <a:xfrm>
            <a:off x="251520" y="950034"/>
            <a:ext cx="7046454" cy="4247317"/>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rgbClr val="004B88"/>
                </a:solidFill>
              </a:rPr>
              <a:t>Speculative claims </a:t>
            </a:r>
            <a:r>
              <a:rPr lang="en-GB" sz="2000" b="1" dirty="0">
                <a:solidFill>
                  <a:srgbClr val="004B88"/>
                </a:solidFill>
              </a:rPr>
              <a:t>Pitfall #1</a:t>
            </a:r>
          </a:p>
          <a:p>
            <a:endParaRPr lang="en-GB" sz="2000" b="1" dirty="0" smtClean="0">
              <a:solidFill>
                <a:srgbClr val="004B88"/>
              </a:solidFill>
            </a:endParaRPr>
          </a:p>
          <a:p>
            <a:pPr marL="285750" indent="-285750">
              <a:buFont typeface="Arial" panose="020B0604020202020204" pitchFamily="34" charset="0"/>
              <a:buChar char="•"/>
            </a:pPr>
            <a:r>
              <a:rPr lang="en-GB" sz="2000" b="1" dirty="0" smtClean="0">
                <a:solidFill>
                  <a:srgbClr val="004B88"/>
                </a:solidFill>
              </a:rPr>
              <a:t>If you are on a legacy benefit you may be better off</a:t>
            </a:r>
            <a:br>
              <a:rPr lang="en-GB" sz="2000" b="1" dirty="0" smtClean="0">
                <a:solidFill>
                  <a:srgbClr val="004B88"/>
                </a:solidFill>
              </a:rPr>
            </a:br>
            <a:r>
              <a:rPr lang="en-GB" sz="2000" b="1" dirty="0" smtClean="0">
                <a:solidFill>
                  <a:srgbClr val="004B88"/>
                </a:solidFill>
              </a:rPr>
              <a:t> </a:t>
            </a:r>
            <a:endParaRPr lang="en-GB" sz="2000" b="1" dirty="0">
              <a:solidFill>
                <a:srgbClr val="004B88"/>
              </a:solidFill>
            </a:endParaRPr>
          </a:p>
          <a:p>
            <a:pPr marL="285750" indent="-285750">
              <a:buFont typeface="Arial" panose="020B0604020202020204" pitchFamily="34" charset="0"/>
              <a:buChar char="•"/>
            </a:pPr>
            <a:r>
              <a:rPr lang="en-GB" sz="2000" b="1" dirty="0" smtClean="0">
                <a:solidFill>
                  <a:srgbClr val="004B88"/>
                </a:solidFill>
              </a:rPr>
              <a:t>Changes with SDP in January </a:t>
            </a:r>
          </a:p>
          <a:p>
            <a:endParaRPr lang="en-GB" sz="2000" b="1" dirty="0" smtClean="0">
              <a:solidFill>
                <a:srgbClr val="004B88"/>
              </a:solidFill>
            </a:endParaRPr>
          </a:p>
          <a:p>
            <a:pPr marL="285750" indent="-285750">
              <a:buFont typeface="Arial" panose="020B0604020202020204" pitchFamily="34" charset="0"/>
              <a:buChar char="•"/>
            </a:pPr>
            <a:r>
              <a:rPr lang="en-GB" sz="2000" b="1" dirty="0" smtClean="0">
                <a:solidFill>
                  <a:srgbClr val="004B88"/>
                </a:solidFill>
              </a:rPr>
              <a:t>Not just a better off calculation – 6 levels of in work conditionality </a:t>
            </a:r>
          </a:p>
          <a:p>
            <a:pPr lvl="0"/>
            <a:endParaRPr lang="en-GB" sz="2000" b="1"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GB" sz="20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Work out when the best time to apply</a:t>
            </a:r>
            <a:endParaRPr lang="en-GB" sz="2000" b="1" dirty="0" smtClean="0">
              <a:solidFill>
                <a:srgbClr val="004B88"/>
              </a:solidFill>
            </a:endParaRPr>
          </a:p>
          <a:p>
            <a:pPr marL="285750" indent="-285750">
              <a:buFont typeface="Arial" panose="020B0604020202020204" pitchFamily="34" charset="0"/>
              <a:buChar char="•"/>
            </a:pPr>
            <a:endParaRPr lang="en-GB" sz="2000" b="1" dirty="0">
              <a:solidFill>
                <a:srgbClr val="004B88"/>
              </a:solidFill>
            </a:endParaRPr>
          </a:p>
          <a:p>
            <a:pPr marL="342900" lvl="0" indent="-342900">
              <a:buFont typeface="Arial" panose="020B0604020202020204" pitchFamily="34" charset="0"/>
              <a:buChar char="•"/>
            </a:pPr>
            <a:r>
              <a:rPr lang="en-GB" sz="1600" u="sng" kern="1200" dirty="0">
                <a:hlinkClick r:id="rId3"/>
              </a:rPr>
              <a:t>Check if you're eligible for Universal Credit</a:t>
            </a:r>
            <a:endParaRPr lang="en-GB" sz="1600" dirty="0"/>
          </a:p>
          <a:p>
            <a:pPr marL="285750" indent="-285750">
              <a:buFont typeface="Arial" panose="020B0604020202020204" pitchFamily="34" charset="0"/>
              <a:buChar char="•"/>
            </a:pPr>
            <a:endParaRPr lang="en-GB" sz="2000" b="1" dirty="0" smtClean="0">
              <a:solidFill>
                <a:srgbClr val="004B88"/>
              </a:solidFill>
            </a:endParaRPr>
          </a:p>
          <a:p>
            <a:pPr marL="285750" indent="-285750">
              <a:buFont typeface="Arial" panose="020B0604020202020204" pitchFamily="34" charset="0"/>
              <a:buChar char="•"/>
            </a:pPr>
            <a:endParaRPr lang="en-GB" dirty="0"/>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438" t="32308" r="55469" b="49564"/>
          <a:stretch/>
        </p:blipFill>
        <p:spPr bwMode="auto">
          <a:xfrm>
            <a:off x="7762775" y="4031344"/>
            <a:ext cx="1246527" cy="11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60" y="73288"/>
            <a:ext cx="4363302" cy="46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215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52283"/>
            <a:ext cx="4680520"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Preparation </a:t>
            </a:r>
            <a:endParaRPr lang="en-GB" sz="3200" b="1" dirty="0"/>
          </a:p>
        </p:txBody>
      </p:sp>
      <p:sp>
        <p:nvSpPr>
          <p:cNvPr id="3" name="Rectangle 2"/>
          <p:cNvSpPr/>
          <p:nvPr/>
        </p:nvSpPr>
        <p:spPr>
          <a:xfrm>
            <a:off x="538808" y="961931"/>
            <a:ext cx="8380238" cy="2739211"/>
          </a:xfrm>
          <a:prstGeom prst="rect">
            <a:avLst/>
          </a:prstGeom>
        </p:spPr>
        <p:txBody>
          <a:bodyPr wrap="square">
            <a:spAutoFit/>
          </a:bodyPr>
          <a:lstStyle/>
          <a:p>
            <a:pPr lvl="0"/>
            <a: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Does client have a bank account /email</a:t>
            </a:r>
            <a:b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3"/>
              </a:rPr>
              <a:t>find </a:t>
            </a:r>
            <a:r>
              <a:rPr lang="en-GB" sz="1800" b="1" dirty="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3"/>
              </a:rPr>
              <a:t>out how to set up an email </a:t>
            </a:r>
            <a: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3"/>
              </a:rPr>
              <a:t>address</a:t>
            </a:r>
            <a:r>
              <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(link)</a:t>
            </a:r>
          </a:p>
          <a:p>
            <a:pPr marL="285750" lvl="0" indent="-285750">
              <a:buFont typeface="Arial" panose="020B0604020202020204" pitchFamily="34" charset="0"/>
              <a:buChar char="•"/>
            </a:pPr>
            <a:endParaRPr lang="en-GB" sz="18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000" dirty="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4"/>
              </a:rPr>
              <a:t>prepare for </a:t>
            </a:r>
            <a:r>
              <a:rPr lang="en-GB" sz="20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4"/>
              </a:rPr>
              <a:t>UC</a:t>
            </a:r>
            <a:r>
              <a:rPr lang="en-GB" sz="20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 (Link)</a:t>
            </a:r>
            <a:br>
              <a:rPr lang="en-GB" sz="2000"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2000"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u="sng" dirty="0" smtClean="0">
                <a:latin typeface="Open Sans" panose="020B0606030504020204" pitchFamily="34" charset="0"/>
                <a:ea typeface="Open Sans" panose="020B0606030504020204" pitchFamily="34" charset="0"/>
                <a:cs typeface="Open Sans" panose="020B0606030504020204" pitchFamily="34" charset="0"/>
                <a:hlinkClick r:id="rId5"/>
              </a:rPr>
              <a:t>Apply for Universal Credit</a:t>
            </a:r>
            <a:r>
              <a:rPr lang="en-GB" sz="2000" u="sng" dirty="0" smtClean="0">
                <a:latin typeface="Open Sans" panose="020B0606030504020204" pitchFamily="34" charset="0"/>
                <a:ea typeface="Open Sans" panose="020B0606030504020204" pitchFamily="34" charset="0"/>
                <a:cs typeface="Open Sans" panose="020B0606030504020204" pitchFamily="34" charset="0"/>
              </a:rPr>
              <a:t>   (guidance on </a:t>
            </a:r>
            <a:r>
              <a:rPr lang="en-GB" sz="2000" u="sng" dirty="0" err="1" smtClean="0">
                <a:latin typeface="Open Sans" panose="020B0606030504020204" pitchFamily="34" charset="0"/>
                <a:ea typeface="Open Sans" panose="020B0606030504020204" pitchFamily="34" charset="0"/>
                <a:cs typeface="Open Sans" panose="020B0606030504020204" pitchFamily="34" charset="0"/>
              </a:rPr>
              <a:t>Advsiernet</a:t>
            </a:r>
            <a:r>
              <a:rPr lang="en-GB" sz="2000" u="sng" dirty="0" smtClean="0">
                <a:latin typeface="Open Sans" panose="020B0606030504020204" pitchFamily="34" charset="0"/>
                <a:ea typeface="Open Sans" panose="020B0606030504020204" pitchFamily="34" charset="0"/>
                <a:cs typeface="Open Sans" panose="020B0606030504020204" pitchFamily="34" charset="0"/>
              </a:rPr>
              <a:t>)</a:t>
            </a:r>
            <a:br>
              <a:rPr lang="en-GB" sz="2000" u="sng" dirty="0" smtClean="0">
                <a:latin typeface="Open Sans" panose="020B0606030504020204" pitchFamily="34" charset="0"/>
                <a:ea typeface="Open Sans" panose="020B0606030504020204" pitchFamily="34" charset="0"/>
                <a:cs typeface="Open Sans" panose="020B0606030504020204" pitchFamily="34" charset="0"/>
              </a:rPr>
            </a:br>
            <a:endParaRPr lang="en-GB" sz="2000" u="sng"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Gather </a:t>
            </a:r>
            <a:r>
              <a:rPr lang="en-GB" sz="20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everything you’ll need to apply  - </a:t>
            </a:r>
            <a:r>
              <a:rPr lang="en-GB" sz="2000" b="1" dirty="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5"/>
              </a:rPr>
              <a:t>attached list </a:t>
            </a:r>
            <a:endParaRPr lang="en-GB" sz="2000"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14339"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136" y="3147814"/>
            <a:ext cx="2296864" cy="229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 y="163983"/>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1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1876" y="97537"/>
            <a:ext cx="5688632"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Set up online account</a:t>
            </a:r>
            <a:endParaRPr lang="en-GB"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700"/>
          <a:stretch/>
        </p:blipFill>
        <p:spPr bwMode="auto">
          <a:xfrm>
            <a:off x="251520" y="3853563"/>
            <a:ext cx="1074360" cy="10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131590"/>
            <a:ext cx="7244291" cy="1815882"/>
          </a:xfrm>
          <a:prstGeom prst="rect">
            <a:avLst/>
          </a:prstGeom>
        </p:spPr>
        <p:txBody>
          <a:bodyPr wrap="none">
            <a:spAutoFit/>
          </a:bodyPr>
          <a:lstStyle/>
          <a:p>
            <a:pPr marL="285750" lvl="0" indent="-285750">
              <a:buFont typeface="Arial" panose="020B0604020202020204" pitchFamily="34" charset="0"/>
              <a:buChar char="•"/>
            </a:pP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you’ll </a:t>
            </a:r>
            <a:r>
              <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need to </a:t>
            </a:r>
            <a:r>
              <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4"/>
              </a:rPr>
              <a:t>apply for Universal Credit online</a:t>
            </a:r>
            <a:r>
              <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 </a:t>
            </a: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a </a:t>
            </a:r>
            <a:r>
              <a:rPr lang="en-GB" sz="1600" b="1" dirty="0" err="1" smtClean="0">
                <a:solidFill>
                  <a:srgbClr val="004B88"/>
                </a:solidFill>
                <a:latin typeface="Open Sans" panose="020B0606030504020204" pitchFamily="34" charset="0"/>
                <a:ea typeface="Open Sans" panose="020B0606030504020204" pitchFamily="34" charset="0"/>
                <a:cs typeface="Open Sans" panose="020B0606030504020204" pitchFamily="34" charset="0"/>
              </a:rPr>
              <a:t>lingk</a:t>
            </a: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to GOV.UK  </a:t>
            </a:r>
            <a:b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making </a:t>
            </a:r>
            <a:r>
              <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a joint </a:t>
            </a: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claim</a:t>
            </a:r>
          </a:p>
          <a:p>
            <a:endPar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rPr>
              <a:t>16 digit number</a:t>
            </a:r>
            <a: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t/>
            </a:r>
            <a:br>
              <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rPr>
            </a:br>
            <a:endParaRPr lang="en-GB" sz="1600" b="1" dirty="0" smtClean="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600" b="1"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951"/>
          <a:stretch/>
        </p:blipFill>
        <p:spPr bwMode="auto">
          <a:xfrm>
            <a:off x="179512" y="2805024"/>
            <a:ext cx="2880320" cy="208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59832" y="3450370"/>
            <a:ext cx="1912703" cy="307777"/>
          </a:xfrm>
          <a:prstGeom prst="rect">
            <a:avLst/>
          </a:prstGeom>
        </p:spPr>
        <p:txBody>
          <a:bodyPr wrap="none">
            <a:spAutoFit/>
          </a:bodyPr>
          <a:lstStyle/>
          <a:p>
            <a:pPr lvl="0"/>
            <a:r>
              <a:rPr lang="en-GB" dirty="0">
                <a:solidFill>
                  <a:srgbClr val="004B88"/>
                </a:solidFill>
                <a:latin typeface="Open Sans" panose="020B0606030504020204" pitchFamily="34" charset="0"/>
                <a:ea typeface="Open Sans" panose="020B0606030504020204" pitchFamily="34" charset="0"/>
                <a:cs typeface="Open Sans" panose="020B0606030504020204" pitchFamily="34" charset="0"/>
                <a:hlinkClick r:id="rId6"/>
              </a:rPr>
              <a:t>Opening an account </a:t>
            </a:r>
            <a:endParaRPr lang="en-GB"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367" y="158150"/>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300" y="2947472"/>
            <a:ext cx="22987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68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42758"/>
            <a:ext cx="5404941" cy="584775"/>
          </a:xfrm>
          <a:prstGeom prst="rect">
            <a:avLst/>
          </a:prstGeom>
        </p:spPr>
        <p:txBody>
          <a:bodyPr wrap="square">
            <a:spAutoFit/>
          </a:bodyPr>
          <a:lstStyle/>
          <a:p>
            <a:pPr lvl="0" algn="ctr"/>
            <a:r>
              <a:rPr lang="en-GB" sz="3200" b="1" dirty="0" smtClean="0">
                <a:solidFill>
                  <a:srgbClr val="004888"/>
                </a:solidFill>
                <a:latin typeface="Open Sans"/>
                <a:ea typeface="Open Sans"/>
                <a:cs typeface="Open Sans"/>
                <a:sym typeface="Open Sans"/>
              </a:rPr>
              <a:t>Start the UC claim</a:t>
            </a:r>
            <a:endParaRPr lang="en-GB" sz="3200" b="1" dirty="0"/>
          </a:p>
        </p:txBody>
      </p:sp>
      <p:sp>
        <p:nvSpPr>
          <p:cNvPr id="3" name="Rectangle 2"/>
          <p:cNvSpPr/>
          <p:nvPr/>
        </p:nvSpPr>
        <p:spPr>
          <a:xfrm>
            <a:off x="874804" y="899183"/>
            <a:ext cx="5602816" cy="584775"/>
          </a:xfrm>
          <a:prstGeom prst="rect">
            <a:avLst/>
          </a:prstGeom>
        </p:spPr>
        <p:txBody>
          <a:bodyPr wrap="none">
            <a:spAutoFit/>
          </a:bodyPr>
          <a:lstStyle/>
          <a:p>
            <a:pPr marL="285750" lvl="0" indent="-285750">
              <a:buFont typeface="Arial" panose="020B0604020202020204" pitchFamily="34" charset="0"/>
              <a:buChar char="•"/>
            </a:pPr>
            <a:r>
              <a:rPr lang="en-GB" sz="1800" b="1" dirty="0">
                <a:solidFill>
                  <a:srgbClr val="004B88"/>
                </a:solidFill>
              </a:rPr>
              <a:t>This is separate from setting up your </a:t>
            </a:r>
            <a:r>
              <a:rPr lang="en-GB" sz="1800" b="1" dirty="0" smtClean="0">
                <a:solidFill>
                  <a:srgbClr val="004B88"/>
                </a:solidFill>
              </a:rPr>
              <a:t>account  </a:t>
            </a:r>
          </a:p>
          <a:p>
            <a:pPr marL="285750" lvl="0" indent="-285750">
              <a:buFont typeface="Arial" panose="020B0604020202020204" pitchFamily="34" charset="0"/>
              <a:buChar char="•"/>
            </a:pPr>
            <a:r>
              <a:rPr lang="en-GB" dirty="0" smtClean="0">
                <a:solidFill>
                  <a:srgbClr val="004B88"/>
                </a:solidFill>
                <a:hlinkClick r:id="rId3"/>
              </a:rPr>
              <a:t>Making a Claim</a:t>
            </a:r>
            <a:r>
              <a:rPr lang="en-GB" dirty="0" smtClean="0">
                <a:solidFill>
                  <a:srgbClr val="004B88"/>
                </a:solidFill>
              </a:rPr>
              <a:t>  - a link </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402"/>
          <a:stretch/>
        </p:blipFill>
        <p:spPr bwMode="auto">
          <a:xfrm>
            <a:off x="516707" y="2160487"/>
            <a:ext cx="3840324" cy="276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 y="103371"/>
            <a:ext cx="4365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3219822"/>
            <a:ext cx="22987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684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tizens Advic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2283</Words>
  <Application>Microsoft Office PowerPoint</Application>
  <PresentationFormat>On-screen Show (16:9)</PresentationFormat>
  <Paragraphs>288</Paragraphs>
  <Slides>26</Slides>
  <Notes>25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26</vt:i4>
      </vt:variant>
    </vt:vector>
  </HeadingPairs>
  <TitlesOfParts>
    <vt:vector size="42" baseType="lpstr">
      <vt:lpstr>Arial</vt:lpstr>
      <vt:lpstr>Wingdings</vt:lpstr>
      <vt:lpstr>Open Sans</vt:lpstr>
      <vt:lpstr>Open Sans SemiBold</vt:lpstr>
      <vt:lpstr>Calibri</vt:lpstr>
      <vt:lpstr>Simple Light</vt:lpstr>
      <vt:lpstr>Citizens Advice</vt:lpstr>
      <vt:lpstr>simple-light</vt:lpstr>
      <vt:lpstr>simple-light</vt:lpstr>
      <vt:lpstr>Content pages</vt:lpstr>
      <vt:lpstr>1_Content pages</vt:lpstr>
      <vt:lpstr>2_Content pages</vt:lpstr>
      <vt:lpstr>3_Content pages</vt:lpstr>
      <vt:lpstr>1_Simple Light</vt:lpstr>
      <vt:lpstr>2_Simple Light</vt:lpstr>
      <vt:lpstr>3_Simple Light</vt:lpstr>
      <vt:lpstr>Universal Credit – how to support claimants on their UC journey</vt:lpstr>
      <vt:lpstr>PowerPoint Presentation</vt:lpstr>
      <vt:lpstr>Help To Claim Service</vt:lpstr>
      <vt:lpstr>Delivering phone and chat</vt:lpstr>
      <vt:lpstr>PowerPoint Presentation</vt:lpstr>
      <vt:lpstr>PowerPoint Presentation</vt:lpstr>
      <vt:lpstr>PowerPoint Presentation</vt:lpstr>
      <vt:lpstr>PowerPoint Presentation</vt:lpstr>
      <vt:lpstr>PowerPoint Presentation</vt:lpstr>
      <vt:lpstr>Work through the to 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 To Claim Service</vt:lpstr>
      <vt:lpstr>PowerPoint Presentation</vt:lpstr>
      <vt:lpstr>PowerPoint Presentation</vt:lpstr>
      <vt:lpstr>PowerPoint Presentation</vt:lpstr>
      <vt:lpstr>PowerPoint Presentation</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Credit</dc:title>
  <dc:creator>Jackie Jeffrey</dc:creator>
  <cp:lastModifiedBy>Catherine Markowski</cp:lastModifiedBy>
  <cp:revision>104</cp:revision>
  <cp:lastPrinted>2019-02-11T16:33:26Z</cp:lastPrinted>
  <dcterms:modified xsi:type="dcterms:W3CDTF">2019-02-21T14:00:36Z</dcterms:modified>
</cp:coreProperties>
</file>